
<file path=[Content_Types].xml><?xml version="1.0" encoding="utf-8"?>
<Types xmlns="http://schemas.openxmlformats.org/package/2006/content-types">
  <Override PartName="/ppt/notesSlides/notesSlide5.xml" ContentType="application/vnd.openxmlformats-officedocument.presentationml.notesSlide+xml"/>
  <Override PartName="/ppt/slideLayouts/slideLayout1.xml" ContentType="application/vnd.openxmlformats-officedocument.presentationml.slideLayout+xml"/>
  <Default Extension="rels" ContentType="application/vnd.openxmlformats-package.relationships+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notesSlides/notesSlide8.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notesSlides/notesSlide6.xml" ContentType="application/vnd.openxmlformats-officedocument.presentationml.notesSlide+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notesSlides/notesSlide9.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s/slide2.xml" ContentType="application/vnd.openxmlformats-officedocument.presentationml.slide+xml"/>
  <Default Extension="fntdata" ContentType="application/x-fontdata"/>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embedTrueTypeFonts="1" saveSubsetFonts="1" autoCompressPictures="0">
  <p:sldMasterIdLst>
    <p:sldMasterId id="2147483659"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5143500" type="screen16x9"/>
  <p:notesSz cx="6858000" cy="9144000"/>
  <p:embeddedFontLst>
    <p:embeddedFont>
      <p:font typeface="Playfair Display"/>
      <p:regular r:id="rId14"/>
      <p:bold r:id="rId15"/>
      <p:italic r:id="rId16"/>
      <p:boldItalic r:id="rId17"/>
    </p:embeddedFont>
    <p:embeddedFont>
      <p:font typeface="Lato"/>
      <p:regular r:id="rId18"/>
      <p:bold r:id="rId19"/>
      <p:italic r:id="rId20"/>
      <p:boldItalic r:id="rId21"/>
    </p:embeddedFont>
    <p:embeddedFont>
      <p:font typeface="Droid Sans"/>
      <p:regular r:id="rId22"/>
      <p:bold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09B5C893-8AF3-47E1-91D6-8C510F2B3EF1}">
  <a:tblStyle styleId="{09B5C893-8AF3-47E1-91D6-8C510F2B3EF1}" styleName="Table_0">
    <a:wholeTbl>
      <a:tcStyle>
        <a:tcBdr>
          <a:left>
            <a:ln w="12700" cap="flat" cmpd="sng">
              <a:solidFill>
                <a:srgbClr val="000000"/>
              </a:solidFill>
              <a:prstDash val="solid"/>
              <a:round/>
              <a:headEnd type="none" w="med" len="med"/>
              <a:tailEnd type="none" w="med" len="med"/>
            </a:ln>
          </a:left>
          <a:right>
            <a:ln w="12700" cap="flat" cmpd="sng">
              <a:solidFill>
                <a:srgbClr val="000000"/>
              </a:solidFill>
              <a:prstDash val="solid"/>
              <a:round/>
              <a:headEnd type="none" w="med" len="med"/>
              <a:tailEnd type="none" w="med" len="med"/>
            </a:ln>
          </a:right>
          <a:top>
            <a:ln w="12700" cap="flat" cmpd="sng">
              <a:solidFill>
                <a:srgbClr val="000000"/>
              </a:solidFill>
              <a:prstDash val="solid"/>
              <a:round/>
              <a:headEnd type="none" w="med" len="med"/>
              <a:tailEnd type="none" w="med" len="med"/>
            </a:ln>
          </a:top>
          <a:bottom>
            <a:ln w="12700" cap="flat" cmpd="sng">
              <a:solidFill>
                <a:srgbClr val="000000"/>
              </a:solidFill>
              <a:prstDash val="solid"/>
              <a:round/>
              <a:headEnd type="none" w="med" len="med"/>
              <a:tailEnd type="none" w="med" len="med"/>
            </a:ln>
          </a:bottom>
          <a:insideH>
            <a:ln w="12700" cap="flat" cmpd="sng">
              <a:solidFill>
                <a:srgbClr val="000000"/>
              </a:solidFill>
              <a:prstDash val="solid"/>
              <a:round/>
              <a:headEnd type="none" w="med" len="med"/>
              <a:tailEnd type="none" w="med" len="med"/>
            </a:ln>
          </a:insideH>
          <a:insideV>
            <a:ln w="12700" cap="flat" cmpd="sng">
              <a:solidFill>
                <a:srgbClr val="000000"/>
              </a:solidFill>
              <a:prstDash val="solid"/>
              <a:round/>
              <a:headEnd type="none" w="med" len="med"/>
              <a:tailEnd type="none" w="med" len="med"/>
            </a:ln>
          </a:insideV>
        </a:tcBdr>
      </a:tcStyle>
    </a:wholeTbl>
  </a:tblStyle>
  <a:tblStyle styleId="{78D899EC-5413-4680-9228-04415B00A498}" styleName="Table_1">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63" d="100"/>
          <a:sy n="163" d="100"/>
        </p:scale>
        <p:origin x="-120" y="-280"/>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font" Target="fonts/font7.fntdata"/><Relationship Id="rId21" Type="http://schemas.openxmlformats.org/officeDocument/2006/relationships/font" Target="fonts/font8.fntdata"/><Relationship Id="rId22" Type="http://schemas.openxmlformats.org/officeDocument/2006/relationships/font" Target="fonts/font9.fntdata"/><Relationship Id="rId23" Type="http://schemas.openxmlformats.org/officeDocument/2006/relationships/font" Target="fonts/font10.fntdata"/><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font" Target="fonts/font1.fntdata"/><Relationship Id="rId15" Type="http://schemas.openxmlformats.org/officeDocument/2006/relationships/font" Target="fonts/font2.fntdata"/><Relationship Id="rId16" Type="http://schemas.openxmlformats.org/officeDocument/2006/relationships/font" Target="fonts/font3.fntdata"/><Relationship Id="rId17" Type="http://schemas.openxmlformats.org/officeDocument/2006/relationships/font" Target="fonts/font4.fntdata"/><Relationship Id="rId18" Type="http://schemas.openxmlformats.org/officeDocument/2006/relationships/font" Target="fonts/font5.fntdata"/><Relationship Id="rId19" Type="http://schemas.openxmlformats.org/officeDocument/2006/relationships/font" Target="fonts/font6.fntdata"/><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cSld name="Title slide">
    <p:spTree>
      <p:nvGrpSpPr>
        <p:cNvPr id="1" name="Shape 9"/>
        <p:cNvGrpSpPr/>
        <p:nvPr/>
      </p:nvGrpSpPr>
      <p:grpSpPr>
        <a:xfrm>
          <a:off x="0" y="0"/>
          <a:ext cx="0" cy="0"/>
          <a:chOff x="0" y="0"/>
          <a:chExt cx="0" cy="0"/>
        </a:xfrm>
      </p:grpSpPr>
      <p:sp>
        <p:nvSpPr>
          <p:cNvPr id="10" name="Shape 10"/>
          <p:cNvSpPr/>
          <p:nvPr/>
        </p:nvSpPr>
        <p:spPr>
          <a:xfrm>
            <a:off x="2749050" y="748800"/>
            <a:ext cx="3645899" cy="36458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2992950" y="992700"/>
            <a:ext cx="3158100" cy="3158100"/>
          </a:xfrm>
          <a:prstGeom prst="rect">
            <a:avLst/>
          </a:prstGeom>
          <a:noFill/>
          <a:ln w="28575" cap="flat" cmpd="sng">
            <a:solidFill>
              <a:schemeClr val="lt1"/>
            </a:solidFill>
            <a:prstDash val="solid"/>
            <a:miter/>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096250" y="1627200"/>
            <a:ext cx="2951399" cy="1584300"/>
          </a:xfrm>
          <a:prstGeom prst="rect">
            <a:avLst/>
          </a:prstGeom>
        </p:spPr>
        <p:txBody>
          <a:bodyPr lIns="91425" tIns="91425" rIns="91425" bIns="91425" anchor="ctr" anchorCtr="0"/>
          <a:lstStyle>
            <a:lvl1pPr lvl="0" algn="ctr">
              <a:spcBef>
                <a:spcPts val="0"/>
              </a:spcBef>
              <a:buClr>
                <a:schemeClr val="lt1"/>
              </a:buClr>
              <a:buFont typeface="Lato"/>
              <a:defRPr>
                <a:solidFill>
                  <a:schemeClr val="lt1"/>
                </a:solidFill>
                <a:latin typeface="Lato"/>
                <a:ea typeface="Lato"/>
                <a:cs typeface="Lato"/>
                <a:sym typeface="Lato"/>
              </a:defRPr>
            </a:lvl1pPr>
            <a:lvl2pPr lvl="1" algn="ctr">
              <a:spcBef>
                <a:spcPts val="0"/>
              </a:spcBef>
              <a:buClr>
                <a:schemeClr val="lt1"/>
              </a:buClr>
              <a:buFont typeface="Lato"/>
              <a:defRPr>
                <a:solidFill>
                  <a:schemeClr val="lt1"/>
                </a:solidFill>
                <a:latin typeface="Lato"/>
                <a:ea typeface="Lato"/>
                <a:cs typeface="Lato"/>
                <a:sym typeface="Lato"/>
              </a:defRPr>
            </a:lvl2pPr>
            <a:lvl3pPr lvl="2" algn="ctr">
              <a:spcBef>
                <a:spcPts val="0"/>
              </a:spcBef>
              <a:buClr>
                <a:schemeClr val="lt1"/>
              </a:buClr>
              <a:buFont typeface="Lato"/>
              <a:defRPr>
                <a:solidFill>
                  <a:schemeClr val="lt1"/>
                </a:solidFill>
                <a:latin typeface="Lato"/>
                <a:ea typeface="Lato"/>
                <a:cs typeface="Lato"/>
                <a:sym typeface="Lato"/>
              </a:defRPr>
            </a:lvl3pPr>
            <a:lvl4pPr lvl="3" algn="ctr">
              <a:spcBef>
                <a:spcPts val="0"/>
              </a:spcBef>
              <a:buClr>
                <a:schemeClr val="lt1"/>
              </a:buClr>
              <a:buFont typeface="Lato"/>
              <a:defRPr>
                <a:solidFill>
                  <a:schemeClr val="lt1"/>
                </a:solidFill>
                <a:latin typeface="Lato"/>
                <a:ea typeface="Lato"/>
                <a:cs typeface="Lato"/>
                <a:sym typeface="Lato"/>
              </a:defRPr>
            </a:lvl4pPr>
            <a:lvl5pPr lvl="4" algn="ctr">
              <a:spcBef>
                <a:spcPts val="0"/>
              </a:spcBef>
              <a:buClr>
                <a:schemeClr val="lt1"/>
              </a:buClr>
              <a:buFont typeface="Lato"/>
              <a:defRPr>
                <a:solidFill>
                  <a:schemeClr val="lt1"/>
                </a:solidFill>
                <a:latin typeface="Lato"/>
                <a:ea typeface="Lato"/>
                <a:cs typeface="Lato"/>
                <a:sym typeface="Lato"/>
              </a:defRPr>
            </a:lvl5pPr>
            <a:lvl6pPr lvl="5" algn="ctr">
              <a:spcBef>
                <a:spcPts val="0"/>
              </a:spcBef>
              <a:buClr>
                <a:schemeClr val="lt1"/>
              </a:buClr>
              <a:buFont typeface="Lato"/>
              <a:defRPr>
                <a:solidFill>
                  <a:schemeClr val="lt1"/>
                </a:solidFill>
                <a:latin typeface="Lato"/>
                <a:ea typeface="Lato"/>
                <a:cs typeface="Lato"/>
                <a:sym typeface="Lato"/>
              </a:defRPr>
            </a:lvl6pPr>
            <a:lvl7pPr lvl="6" algn="ctr">
              <a:spcBef>
                <a:spcPts val="0"/>
              </a:spcBef>
              <a:buClr>
                <a:schemeClr val="lt1"/>
              </a:buClr>
              <a:buFont typeface="Lato"/>
              <a:defRPr>
                <a:solidFill>
                  <a:schemeClr val="lt1"/>
                </a:solidFill>
                <a:latin typeface="Lato"/>
                <a:ea typeface="Lato"/>
                <a:cs typeface="Lato"/>
                <a:sym typeface="Lato"/>
              </a:defRPr>
            </a:lvl7pPr>
            <a:lvl8pPr lvl="7" algn="ctr">
              <a:spcBef>
                <a:spcPts val="0"/>
              </a:spcBef>
              <a:buClr>
                <a:schemeClr val="lt1"/>
              </a:buClr>
              <a:buFont typeface="Lato"/>
              <a:defRPr>
                <a:solidFill>
                  <a:schemeClr val="lt1"/>
                </a:solidFill>
                <a:latin typeface="Lato"/>
                <a:ea typeface="Lato"/>
                <a:cs typeface="Lato"/>
                <a:sym typeface="Lato"/>
              </a:defRPr>
            </a:lvl8pPr>
            <a:lvl9pPr lvl="8" algn="ctr">
              <a:spcBef>
                <a:spcPts val="0"/>
              </a:spcBef>
              <a:buClr>
                <a:schemeClr val="lt1"/>
              </a:buClr>
              <a:buFont typeface="Lato"/>
              <a:defRPr>
                <a:solidFill>
                  <a:schemeClr val="lt1"/>
                </a:solidFill>
                <a:latin typeface="Lato"/>
                <a:ea typeface="Lato"/>
                <a:cs typeface="Lato"/>
                <a:sym typeface="Lato"/>
              </a:defRPr>
            </a:lvl9pPr>
          </a:lstStyle>
          <a:p>
            <a:endParaRPr/>
          </a:p>
        </p:txBody>
      </p:sp>
      <p:sp>
        <p:nvSpPr>
          <p:cNvPr id="13" name="Shape 13"/>
          <p:cNvSpPr txBox="1">
            <a:spLocks noGrp="1"/>
          </p:cNvSpPr>
          <p:nvPr>
            <p:ph type="subTitle" idx="1"/>
          </p:nvPr>
        </p:nvSpPr>
        <p:spPr>
          <a:xfrm>
            <a:off x="3096362" y="3266930"/>
            <a:ext cx="2951399" cy="701399"/>
          </a:xfrm>
          <a:prstGeom prst="rect">
            <a:avLst/>
          </a:prstGeom>
        </p:spPr>
        <p:txBody>
          <a:bodyPr lIns="91425" tIns="91425" rIns="91425" bIns="91425" anchor="b" anchorCtr="0"/>
          <a:lstStyle>
            <a:lvl1pPr lvl="0" algn="ctr">
              <a:lnSpc>
                <a:spcPct val="100000"/>
              </a:lnSpc>
              <a:spcBef>
                <a:spcPts val="0"/>
              </a:spcBef>
              <a:spcAft>
                <a:spcPts val="0"/>
              </a:spcAft>
              <a:buClr>
                <a:schemeClr val="lt1"/>
              </a:buClr>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ct val="1000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Shape 1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Big 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50" name="Shape 50"/>
          <p:cNvSpPr txBox="1">
            <a:spLocks noGrp="1"/>
          </p:cNvSpPr>
          <p:nvPr>
            <p:ph type="title"/>
          </p:nvPr>
        </p:nvSpPr>
        <p:spPr>
          <a:xfrm>
            <a:off x="311700" y="1233100"/>
            <a:ext cx="8520599" cy="1610100"/>
          </a:xfrm>
          <a:prstGeom prst="rect">
            <a:avLst/>
          </a:prstGeom>
        </p:spPr>
        <p:txBody>
          <a:bodyPr lIns="91425" tIns="91425" rIns="91425" bIns="91425" anchor="b" anchorCtr="0"/>
          <a:lstStyle>
            <a:lvl1pPr lvl="0" algn="ctr">
              <a:spcBef>
                <a:spcPts val="0"/>
              </a:spcBef>
              <a:buSzPct val="100000"/>
              <a:buFont typeface="Lato"/>
              <a:defRPr sz="10000">
                <a:latin typeface="Lato"/>
                <a:ea typeface="Lato"/>
                <a:cs typeface="Lato"/>
                <a:sym typeface="Lato"/>
              </a:defRPr>
            </a:lvl1pPr>
            <a:lvl2pPr lvl="1" algn="ctr">
              <a:spcBef>
                <a:spcPts val="0"/>
              </a:spcBef>
              <a:buSzPct val="100000"/>
              <a:buFont typeface="Lato"/>
              <a:defRPr sz="10000">
                <a:latin typeface="Lato"/>
                <a:ea typeface="Lato"/>
                <a:cs typeface="Lato"/>
                <a:sym typeface="Lato"/>
              </a:defRPr>
            </a:lvl2pPr>
            <a:lvl3pPr lvl="2" algn="ctr">
              <a:spcBef>
                <a:spcPts val="0"/>
              </a:spcBef>
              <a:buSzPct val="100000"/>
              <a:buFont typeface="Lato"/>
              <a:defRPr sz="10000">
                <a:latin typeface="Lato"/>
                <a:ea typeface="Lato"/>
                <a:cs typeface="Lato"/>
                <a:sym typeface="Lato"/>
              </a:defRPr>
            </a:lvl3pPr>
            <a:lvl4pPr lvl="3" algn="ctr">
              <a:spcBef>
                <a:spcPts val="0"/>
              </a:spcBef>
              <a:buSzPct val="100000"/>
              <a:buFont typeface="Lato"/>
              <a:defRPr sz="10000">
                <a:latin typeface="Lato"/>
                <a:ea typeface="Lato"/>
                <a:cs typeface="Lato"/>
                <a:sym typeface="Lato"/>
              </a:defRPr>
            </a:lvl4pPr>
            <a:lvl5pPr lvl="4" algn="ctr">
              <a:spcBef>
                <a:spcPts val="0"/>
              </a:spcBef>
              <a:buSzPct val="100000"/>
              <a:buFont typeface="Lato"/>
              <a:defRPr sz="10000">
                <a:latin typeface="Lato"/>
                <a:ea typeface="Lato"/>
                <a:cs typeface="Lato"/>
                <a:sym typeface="Lato"/>
              </a:defRPr>
            </a:lvl5pPr>
            <a:lvl6pPr lvl="5" algn="ctr">
              <a:spcBef>
                <a:spcPts val="0"/>
              </a:spcBef>
              <a:buSzPct val="100000"/>
              <a:buFont typeface="Lato"/>
              <a:defRPr sz="10000">
                <a:latin typeface="Lato"/>
                <a:ea typeface="Lato"/>
                <a:cs typeface="Lato"/>
                <a:sym typeface="Lato"/>
              </a:defRPr>
            </a:lvl6pPr>
            <a:lvl7pPr lvl="6" algn="ctr">
              <a:spcBef>
                <a:spcPts val="0"/>
              </a:spcBef>
              <a:buSzPct val="100000"/>
              <a:buFont typeface="Lato"/>
              <a:defRPr sz="10000">
                <a:latin typeface="Lato"/>
                <a:ea typeface="Lato"/>
                <a:cs typeface="Lato"/>
                <a:sym typeface="Lato"/>
              </a:defRPr>
            </a:lvl7pPr>
            <a:lvl8pPr lvl="7" algn="ctr">
              <a:spcBef>
                <a:spcPts val="0"/>
              </a:spcBef>
              <a:buSzPct val="100000"/>
              <a:buFont typeface="Lato"/>
              <a:defRPr sz="10000">
                <a:latin typeface="Lato"/>
                <a:ea typeface="Lato"/>
                <a:cs typeface="Lato"/>
                <a:sym typeface="Lato"/>
              </a:defRPr>
            </a:lvl8pPr>
            <a:lvl9pPr lvl="8" algn="ctr">
              <a:spcBef>
                <a:spcPts val="0"/>
              </a:spcBef>
              <a:buSzPct val="100000"/>
              <a:buFont typeface="Lato"/>
              <a:defRPr sz="10000">
                <a:latin typeface="Lato"/>
                <a:ea typeface="Lato"/>
                <a:cs typeface="Lato"/>
                <a:sym typeface="Lato"/>
              </a:defRPr>
            </a:lvl9pPr>
          </a:lstStyle>
          <a:p>
            <a:endParaRPr/>
          </a:p>
        </p:txBody>
      </p:sp>
      <p:sp>
        <p:nvSpPr>
          <p:cNvPr id="51" name="Shape 51"/>
          <p:cNvSpPr txBox="1">
            <a:spLocks noGrp="1"/>
          </p:cNvSpPr>
          <p:nvPr>
            <p:ph type="body" idx="1"/>
          </p:nvPr>
        </p:nvSpPr>
        <p:spPr>
          <a:xfrm>
            <a:off x="311700" y="2919450"/>
            <a:ext cx="8520599" cy="1071599"/>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2" name="Shape 52"/>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cSld name="Section header">
    <p:bg>
      <p:bgPr>
        <a:solidFill>
          <a:schemeClr val="dk1"/>
        </a:solidFill>
        <a:effectLst/>
      </p:bgPr>
    </p:bg>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509550" y="1423875"/>
            <a:ext cx="8124900" cy="1798199"/>
          </a:xfrm>
          <a:prstGeom prst="rect">
            <a:avLst/>
          </a:prstGeom>
        </p:spPr>
        <p:txBody>
          <a:bodyPr lIns="91425" tIns="91425" rIns="91425" bIns="91425" anchor="ctr" anchorCtr="0"/>
          <a:lstStyle>
            <a:lvl1pPr lvl="0" algn="ctr">
              <a:spcBef>
                <a:spcPts val="0"/>
              </a:spcBef>
              <a:buClr>
                <a:schemeClr val="lt1"/>
              </a:buClr>
              <a:buSzPct val="100000"/>
              <a:buFont typeface="Lato"/>
              <a:defRPr sz="4800" b="0">
                <a:solidFill>
                  <a:schemeClr val="lt1"/>
                </a:solidFill>
                <a:latin typeface="Lato"/>
                <a:ea typeface="Lato"/>
                <a:cs typeface="Lato"/>
                <a:sym typeface="Lato"/>
              </a:defRPr>
            </a:lvl1pPr>
            <a:lvl2pPr lvl="1" algn="ctr">
              <a:spcBef>
                <a:spcPts val="0"/>
              </a:spcBef>
              <a:buClr>
                <a:schemeClr val="lt1"/>
              </a:buClr>
              <a:buSzPct val="100000"/>
              <a:buFont typeface="Lato"/>
              <a:defRPr sz="4800" b="0">
                <a:solidFill>
                  <a:schemeClr val="lt1"/>
                </a:solidFill>
                <a:latin typeface="Lato"/>
                <a:ea typeface="Lato"/>
                <a:cs typeface="Lato"/>
                <a:sym typeface="Lato"/>
              </a:defRPr>
            </a:lvl2pPr>
            <a:lvl3pPr lvl="2" algn="ctr">
              <a:spcBef>
                <a:spcPts val="0"/>
              </a:spcBef>
              <a:buClr>
                <a:schemeClr val="lt1"/>
              </a:buClr>
              <a:buSzPct val="100000"/>
              <a:buFont typeface="Lato"/>
              <a:defRPr sz="4800" b="0">
                <a:solidFill>
                  <a:schemeClr val="lt1"/>
                </a:solidFill>
                <a:latin typeface="Lato"/>
                <a:ea typeface="Lato"/>
                <a:cs typeface="Lato"/>
                <a:sym typeface="Lato"/>
              </a:defRPr>
            </a:lvl3pPr>
            <a:lvl4pPr lvl="3" algn="ctr">
              <a:spcBef>
                <a:spcPts val="0"/>
              </a:spcBef>
              <a:buClr>
                <a:schemeClr val="lt1"/>
              </a:buClr>
              <a:buSzPct val="100000"/>
              <a:buFont typeface="Lato"/>
              <a:defRPr sz="4800" b="0">
                <a:solidFill>
                  <a:schemeClr val="lt1"/>
                </a:solidFill>
                <a:latin typeface="Lato"/>
                <a:ea typeface="Lato"/>
                <a:cs typeface="Lato"/>
                <a:sym typeface="Lato"/>
              </a:defRPr>
            </a:lvl4pPr>
            <a:lvl5pPr lvl="4" algn="ctr">
              <a:spcBef>
                <a:spcPts val="0"/>
              </a:spcBef>
              <a:buClr>
                <a:schemeClr val="lt1"/>
              </a:buClr>
              <a:buSzPct val="100000"/>
              <a:buFont typeface="Lato"/>
              <a:defRPr sz="4800" b="0">
                <a:solidFill>
                  <a:schemeClr val="lt1"/>
                </a:solidFill>
                <a:latin typeface="Lato"/>
                <a:ea typeface="Lato"/>
                <a:cs typeface="Lato"/>
                <a:sym typeface="Lato"/>
              </a:defRPr>
            </a:lvl5pPr>
            <a:lvl6pPr lvl="5" algn="ctr">
              <a:spcBef>
                <a:spcPts val="0"/>
              </a:spcBef>
              <a:buClr>
                <a:schemeClr val="lt1"/>
              </a:buClr>
              <a:buSzPct val="100000"/>
              <a:buFont typeface="Lato"/>
              <a:defRPr sz="4800" b="0">
                <a:solidFill>
                  <a:schemeClr val="lt1"/>
                </a:solidFill>
                <a:latin typeface="Lato"/>
                <a:ea typeface="Lato"/>
                <a:cs typeface="Lato"/>
                <a:sym typeface="Lato"/>
              </a:defRPr>
            </a:lvl6pPr>
            <a:lvl7pPr lvl="6" algn="ctr">
              <a:spcBef>
                <a:spcPts val="0"/>
              </a:spcBef>
              <a:buClr>
                <a:schemeClr val="lt1"/>
              </a:buClr>
              <a:buSzPct val="100000"/>
              <a:buFont typeface="Lato"/>
              <a:defRPr sz="4800" b="0">
                <a:solidFill>
                  <a:schemeClr val="lt1"/>
                </a:solidFill>
                <a:latin typeface="Lato"/>
                <a:ea typeface="Lato"/>
                <a:cs typeface="Lato"/>
                <a:sym typeface="Lato"/>
              </a:defRPr>
            </a:lvl7pPr>
            <a:lvl8pPr lvl="7" algn="ctr">
              <a:spcBef>
                <a:spcPts val="0"/>
              </a:spcBef>
              <a:buClr>
                <a:schemeClr val="lt1"/>
              </a:buClr>
              <a:buSzPct val="100000"/>
              <a:buFont typeface="Lato"/>
              <a:defRPr sz="4800" b="0">
                <a:solidFill>
                  <a:schemeClr val="lt1"/>
                </a:solidFill>
                <a:latin typeface="Lato"/>
                <a:ea typeface="Lato"/>
                <a:cs typeface="Lato"/>
                <a:sym typeface="Lato"/>
              </a:defRPr>
            </a:lvl8pPr>
            <a:lvl9pPr lvl="8" algn="ctr">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17" name="Shape 1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
  <p:cSld name="Title and 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sp>
        <p:nvSpPr>
          <p:cNvPr id="20" name="Shape 20"/>
          <p:cNvSpPr txBox="1">
            <a:spLocks noGrp="1"/>
          </p:cNvSpPr>
          <p:nvPr>
            <p:ph type="title"/>
          </p:nvPr>
        </p:nvSpPr>
        <p:spPr>
          <a:xfrm>
            <a:off x="311700" y="391350"/>
            <a:ext cx="8520599"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391350"/>
            <a:ext cx="8520599"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391350"/>
            <a:ext cx="8520599" cy="6261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91377"/>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Main point">
    <p:bg>
      <p:bgPr>
        <a:solidFill>
          <a:schemeClr val="dk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Lato"/>
              <a:defRPr sz="4800" b="0">
                <a:solidFill>
                  <a:schemeClr val="lt1"/>
                </a:solidFill>
                <a:latin typeface="Lato"/>
                <a:ea typeface="Lato"/>
                <a:cs typeface="Lato"/>
                <a:sym typeface="Lato"/>
              </a:defRPr>
            </a:lvl1pPr>
            <a:lvl2pPr lvl="1">
              <a:spcBef>
                <a:spcPts val="0"/>
              </a:spcBef>
              <a:buClr>
                <a:schemeClr val="lt1"/>
              </a:buClr>
              <a:buSzPct val="100000"/>
              <a:buFont typeface="Lato"/>
              <a:defRPr sz="4800" b="0">
                <a:solidFill>
                  <a:schemeClr val="lt1"/>
                </a:solidFill>
                <a:latin typeface="Lato"/>
                <a:ea typeface="Lato"/>
                <a:cs typeface="Lato"/>
                <a:sym typeface="Lato"/>
              </a:defRPr>
            </a:lvl2pPr>
            <a:lvl3pPr lvl="2">
              <a:spcBef>
                <a:spcPts val="0"/>
              </a:spcBef>
              <a:buClr>
                <a:schemeClr val="lt1"/>
              </a:buClr>
              <a:buSzPct val="100000"/>
              <a:buFont typeface="Lato"/>
              <a:defRPr sz="4800" b="0">
                <a:solidFill>
                  <a:schemeClr val="lt1"/>
                </a:solidFill>
                <a:latin typeface="Lato"/>
                <a:ea typeface="Lato"/>
                <a:cs typeface="Lato"/>
                <a:sym typeface="Lato"/>
              </a:defRPr>
            </a:lvl3pPr>
            <a:lvl4pPr lvl="3">
              <a:spcBef>
                <a:spcPts val="0"/>
              </a:spcBef>
              <a:buClr>
                <a:schemeClr val="lt1"/>
              </a:buClr>
              <a:buSzPct val="100000"/>
              <a:buFont typeface="Lato"/>
              <a:defRPr sz="4800" b="0">
                <a:solidFill>
                  <a:schemeClr val="lt1"/>
                </a:solidFill>
                <a:latin typeface="Lato"/>
                <a:ea typeface="Lato"/>
                <a:cs typeface="Lato"/>
                <a:sym typeface="Lato"/>
              </a:defRPr>
            </a:lvl4pPr>
            <a:lvl5pPr lvl="4">
              <a:spcBef>
                <a:spcPts val="0"/>
              </a:spcBef>
              <a:buClr>
                <a:schemeClr val="lt1"/>
              </a:buClr>
              <a:buSzPct val="100000"/>
              <a:buFont typeface="Lato"/>
              <a:defRPr sz="4800" b="0">
                <a:solidFill>
                  <a:schemeClr val="lt1"/>
                </a:solidFill>
                <a:latin typeface="Lato"/>
                <a:ea typeface="Lato"/>
                <a:cs typeface="Lato"/>
                <a:sym typeface="Lato"/>
              </a:defRPr>
            </a:lvl5pPr>
            <a:lvl6pPr lvl="5">
              <a:spcBef>
                <a:spcPts val="0"/>
              </a:spcBef>
              <a:buClr>
                <a:schemeClr val="lt1"/>
              </a:buClr>
              <a:buSzPct val="100000"/>
              <a:buFont typeface="Lato"/>
              <a:defRPr sz="4800" b="0">
                <a:solidFill>
                  <a:schemeClr val="lt1"/>
                </a:solidFill>
                <a:latin typeface="Lato"/>
                <a:ea typeface="Lato"/>
                <a:cs typeface="Lato"/>
                <a:sym typeface="Lato"/>
              </a:defRPr>
            </a:lvl6pPr>
            <a:lvl7pPr lvl="6">
              <a:spcBef>
                <a:spcPts val="0"/>
              </a:spcBef>
              <a:buClr>
                <a:schemeClr val="lt1"/>
              </a:buClr>
              <a:buSzPct val="100000"/>
              <a:buFont typeface="Lato"/>
              <a:defRPr sz="4800" b="0">
                <a:solidFill>
                  <a:schemeClr val="lt1"/>
                </a:solidFill>
                <a:latin typeface="Lato"/>
                <a:ea typeface="Lato"/>
                <a:cs typeface="Lato"/>
                <a:sym typeface="Lato"/>
              </a:defRPr>
            </a:lvl7pPr>
            <a:lvl8pPr lvl="7">
              <a:spcBef>
                <a:spcPts val="0"/>
              </a:spcBef>
              <a:buClr>
                <a:schemeClr val="lt1"/>
              </a:buClr>
              <a:buSzPct val="100000"/>
              <a:buFont typeface="Lato"/>
              <a:defRPr sz="4800" b="0">
                <a:solidFill>
                  <a:schemeClr val="lt1"/>
                </a:solidFill>
                <a:latin typeface="Lato"/>
                <a:ea typeface="Lato"/>
                <a:cs typeface="Lato"/>
                <a:sym typeface="Lato"/>
              </a:defRPr>
            </a:lvl8pPr>
            <a:lvl9pPr lvl="8">
              <a:spcBef>
                <a:spcPts val="0"/>
              </a:spcBef>
              <a:buClr>
                <a:schemeClr val="lt1"/>
              </a:buClr>
              <a:buSzPct val="100000"/>
              <a:buFont typeface="Lato"/>
              <a:defRPr sz="4800" b="0">
                <a:solidFill>
                  <a:schemeClr val="lt1"/>
                </a:solidFill>
                <a:latin typeface="Lato"/>
                <a:ea typeface="Lato"/>
                <a:cs typeface="Lato"/>
                <a:sym typeface="Lato"/>
              </a:defRPr>
            </a:lvl9pPr>
          </a:lstStyle>
          <a:p>
            <a:endParaRPr/>
          </a:p>
        </p:txBody>
      </p:sp>
      <p:sp>
        <p:nvSpPr>
          <p:cNvPr id="37" name="Shape 3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25"/>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1" name="Shape 41"/>
          <p:cNvSpPr txBox="1">
            <a:spLocks noGrp="1"/>
          </p:cNvSpPr>
          <p:nvPr>
            <p:ph type="title"/>
          </p:nvPr>
        </p:nvSpPr>
        <p:spPr>
          <a:xfrm>
            <a:off x="265500" y="1107950"/>
            <a:ext cx="4045199" cy="16836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845200"/>
            <a:ext cx="4045199"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4" name="Shape 44"/>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pPr lvl="0">
                <a:spcBef>
                  <a:spcPts val="0"/>
                </a:spcBef>
                <a:buNone/>
              </a:p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0250" y="4681009"/>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91350"/>
            <a:ext cx="8520599" cy="626100"/>
          </a:xfrm>
          <a:prstGeom prst="rect">
            <a:avLst/>
          </a:prstGeom>
          <a:noFill/>
          <a:ln>
            <a:noFill/>
          </a:ln>
        </p:spPr>
        <p:txBody>
          <a:bodyPr lIns="91425" tIns="91425" rIns="91425" bIns="91425" anchor="t" anchorCtr="0"/>
          <a:lstStyle>
            <a:lvl1pPr lvl="0">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buClr>
                <a:schemeClr val="dk1"/>
              </a:buClr>
              <a:buSzPct val="1000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Lato"/>
              <a:defRPr sz="1800">
                <a:solidFill>
                  <a:schemeClr val="dk2"/>
                </a:solidFill>
                <a:latin typeface="Lato"/>
                <a:ea typeface="Lato"/>
                <a:cs typeface="Lato"/>
                <a:sym typeface="Lato"/>
              </a:defRPr>
            </a:lvl1pPr>
            <a:lvl2pPr lvl="1">
              <a:lnSpc>
                <a:spcPct val="115000"/>
              </a:lnSpc>
              <a:spcBef>
                <a:spcPts val="0"/>
              </a:spcBef>
              <a:spcAft>
                <a:spcPts val="1600"/>
              </a:spcAft>
              <a:buClr>
                <a:schemeClr val="dk2"/>
              </a:buClr>
              <a:buFont typeface="Lato"/>
              <a:defRPr>
                <a:solidFill>
                  <a:schemeClr val="dk2"/>
                </a:solidFill>
                <a:latin typeface="Lato"/>
                <a:ea typeface="Lato"/>
                <a:cs typeface="Lato"/>
                <a:sym typeface="Lato"/>
              </a:defRPr>
            </a:lvl2pPr>
            <a:lvl3pPr lvl="2">
              <a:lnSpc>
                <a:spcPct val="115000"/>
              </a:lnSpc>
              <a:spcBef>
                <a:spcPts val="0"/>
              </a:spcBef>
              <a:spcAft>
                <a:spcPts val="1600"/>
              </a:spcAft>
              <a:buClr>
                <a:schemeClr val="dk2"/>
              </a:buClr>
              <a:buFont typeface="Lato"/>
              <a:defRPr>
                <a:solidFill>
                  <a:schemeClr val="dk2"/>
                </a:solidFill>
                <a:latin typeface="Lato"/>
                <a:ea typeface="Lato"/>
                <a:cs typeface="Lato"/>
                <a:sym typeface="Lato"/>
              </a:defRPr>
            </a:lvl3pPr>
            <a:lvl4pPr lvl="3">
              <a:lnSpc>
                <a:spcPct val="115000"/>
              </a:lnSpc>
              <a:spcBef>
                <a:spcPts val="0"/>
              </a:spcBef>
              <a:spcAft>
                <a:spcPts val="1600"/>
              </a:spcAft>
              <a:buClr>
                <a:schemeClr val="dk2"/>
              </a:buClr>
              <a:buFont typeface="Lato"/>
              <a:defRPr>
                <a:solidFill>
                  <a:schemeClr val="dk2"/>
                </a:solidFill>
                <a:latin typeface="Lato"/>
                <a:ea typeface="Lato"/>
                <a:cs typeface="Lato"/>
                <a:sym typeface="Lato"/>
              </a:defRPr>
            </a:lvl4pPr>
            <a:lvl5pPr lvl="4">
              <a:lnSpc>
                <a:spcPct val="115000"/>
              </a:lnSpc>
              <a:spcBef>
                <a:spcPts val="0"/>
              </a:spcBef>
              <a:spcAft>
                <a:spcPts val="1600"/>
              </a:spcAft>
              <a:buClr>
                <a:schemeClr val="dk2"/>
              </a:buClr>
              <a:buFont typeface="Lato"/>
              <a:defRPr>
                <a:solidFill>
                  <a:schemeClr val="dk2"/>
                </a:solidFill>
                <a:latin typeface="Lato"/>
                <a:ea typeface="Lato"/>
                <a:cs typeface="Lato"/>
                <a:sym typeface="Lato"/>
              </a:defRPr>
            </a:lvl5pPr>
            <a:lvl6pPr lvl="5">
              <a:lnSpc>
                <a:spcPct val="115000"/>
              </a:lnSpc>
              <a:spcBef>
                <a:spcPts val="0"/>
              </a:spcBef>
              <a:spcAft>
                <a:spcPts val="1600"/>
              </a:spcAft>
              <a:buClr>
                <a:schemeClr val="dk2"/>
              </a:buClr>
              <a:buFont typeface="Lato"/>
              <a:defRPr>
                <a:solidFill>
                  <a:schemeClr val="dk2"/>
                </a:solidFill>
                <a:latin typeface="Lato"/>
                <a:ea typeface="Lato"/>
                <a:cs typeface="Lato"/>
                <a:sym typeface="Lato"/>
              </a:defRPr>
            </a:lvl6pPr>
            <a:lvl7pPr lvl="6">
              <a:lnSpc>
                <a:spcPct val="115000"/>
              </a:lnSpc>
              <a:spcBef>
                <a:spcPts val="0"/>
              </a:spcBef>
              <a:spcAft>
                <a:spcPts val="1600"/>
              </a:spcAft>
              <a:buClr>
                <a:schemeClr val="dk2"/>
              </a:buClr>
              <a:buFont typeface="Lato"/>
              <a:defRPr>
                <a:solidFill>
                  <a:schemeClr val="dk2"/>
                </a:solidFill>
                <a:latin typeface="Lato"/>
                <a:ea typeface="Lato"/>
                <a:cs typeface="Lato"/>
                <a:sym typeface="Lato"/>
              </a:defRPr>
            </a:lvl7pPr>
            <a:lvl8pPr lvl="7">
              <a:lnSpc>
                <a:spcPct val="115000"/>
              </a:lnSpc>
              <a:spcBef>
                <a:spcPts val="0"/>
              </a:spcBef>
              <a:spcAft>
                <a:spcPts val="1600"/>
              </a:spcAft>
              <a:buClr>
                <a:schemeClr val="dk2"/>
              </a:buClr>
              <a:buFont typeface="Lato"/>
              <a:defRPr>
                <a:solidFill>
                  <a:schemeClr val="dk2"/>
                </a:solidFill>
                <a:latin typeface="Lato"/>
                <a:ea typeface="Lato"/>
                <a:cs typeface="Lato"/>
                <a:sym typeface="Lato"/>
              </a:defRPr>
            </a:lvl8pPr>
            <a:lvl9pPr lvl="8">
              <a:lnSpc>
                <a:spcPct val="115000"/>
              </a:lnSpc>
              <a:spcBef>
                <a:spcPts val="0"/>
              </a:spcBef>
              <a:spcAft>
                <a:spcPts val="1600"/>
              </a:spcAft>
              <a:buClr>
                <a:schemeClr val="dk2"/>
              </a:buClr>
              <a:buFont typeface="Lato"/>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0250" y="4681009"/>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Lato"/>
                <a:ea typeface="Lato"/>
                <a:cs typeface="Lato"/>
                <a:sym typeface="Lato"/>
              </a:rPr>
              <a:pPr lvl="0" algn="r">
                <a:spcBef>
                  <a:spcPts val="0"/>
                </a:spcBef>
                <a:buNone/>
              </a:pPr>
              <a:t>‹#›</a:t>
            </a:fld>
            <a:endParaRPr lang="en" sz="1000">
              <a:solidFill>
                <a:schemeClr val="dk2"/>
              </a:solidFill>
              <a:latin typeface="Lato"/>
              <a:ea typeface="Lato"/>
              <a:cs typeface="Lato"/>
              <a:sym typeface="La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3096250" y="1627200"/>
            <a:ext cx="2951399" cy="1584300"/>
          </a:xfrm>
          <a:prstGeom prst="rect">
            <a:avLst/>
          </a:prstGeom>
        </p:spPr>
        <p:txBody>
          <a:bodyPr lIns="91425" tIns="91425" rIns="91425" bIns="91425" anchor="ctr" anchorCtr="0">
            <a:noAutofit/>
          </a:bodyPr>
          <a:lstStyle/>
          <a:p>
            <a:pPr lvl="0">
              <a:spcBef>
                <a:spcPts val="0"/>
              </a:spcBef>
              <a:buNone/>
            </a:pPr>
            <a:r>
              <a:rPr lang="en"/>
              <a:t>Five Paragraph Essay</a:t>
            </a:r>
          </a:p>
        </p:txBody>
      </p:sp>
      <p:sp>
        <p:nvSpPr>
          <p:cNvPr id="60" name="Shape 60"/>
          <p:cNvSpPr txBox="1">
            <a:spLocks noGrp="1"/>
          </p:cNvSpPr>
          <p:nvPr>
            <p:ph type="subTitle" idx="1"/>
          </p:nvPr>
        </p:nvSpPr>
        <p:spPr>
          <a:xfrm>
            <a:off x="3096362" y="3266930"/>
            <a:ext cx="2951399" cy="701399"/>
          </a:xfrm>
          <a:prstGeom prst="rect">
            <a:avLst/>
          </a:prstGeom>
        </p:spPr>
        <p:txBody>
          <a:bodyPr lIns="91425" tIns="91425" rIns="91425" bIns="91425" anchor="b" anchorCtr="0">
            <a:noAutofit/>
          </a:bodyPr>
          <a:lstStyle/>
          <a:p>
            <a:pPr lvl="0">
              <a:spcBef>
                <a:spcPts val="0"/>
              </a:spcBef>
              <a:buNone/>
            </a:pPr>
            <a:r>
              <a:rPr lang="en"/>
              <a:t>Structure, Elements, Advice</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95250"/>
            <a:ext cx="8520599" cy="642900"/>
          </a:xfrm>
          <a:prstGeom prst="rect">
            <a:avLst/>
          </a:prstGeom>
        </p:spPr>
        <p:txBody>
          <a:bodyPr lIns="91425" tIns="91425" rIns="91425" bIns="91425" anchor="t" anchorCtr="0">
            <a:noAutofit/>
          </a:bodyPr>
          <a:lstStyle/>
          <a:p>
            <a:pPr lvl="0">
              <a:spcBef>
                <a:spcPts val="0"/>
              </a:spcBef>
              <a:buNone/>
            </a:pPr>
            <a:r>
              <a:rPr lang="en"/>
              <a:t>How to Write a Conclusion</a:t>
            </a:r>
          </a:p>
        </p:txBody>
      </p:sp>
      <p:sp>
        <p:nvSpPr>
          <p:cNvPr id="119" name="Shape 119"/>
          <p:cNvSpPr txBox="1">
            <a:spLocks noGrp="1"/>
          </p:cNvSpPr>
          <p:nvPr>
            <p:ph type="body" idx="1"/>
          </p:nvPr>
        </p:nvSpPr>
        <p:spPr>
          <a:xfrm>
            <a:off x="216450" y="642950"/>
            <a:ext cx="8782200" cy="4214699"/>
          </a:xfrm>
          <a:prstGeom prst="rect">
            <a:avLst/>
          </a:prstGeom>
        </p:spPr>
        <p:txBody>
          <a:bodyPr lIns="91425" tIns="91425" rIns="91425" bIns="91425" anchor="t" anchorCtr="0">
            <a:noAutofit/>
          </a:bodyPr>
          <a:lstStyle/>
          <a:p>
            <a:pPr lvl="0" rtl="0">
              <a:lnSpc>
                <a:spcPct val="138000"/>
              </a:lnSpc>
              <a:spcBef>
                <a:spcPts val="0"/>
              </a:spcBef>
              <a:spcAft>
                <a:spcPts val="0"/>
              </a:spcAft>
              <a:buNone/>
            </a:pPr>
            <a:r>
              <a:rPr lang="en" sz="1400">
                <a:solidFill>
                  <a:srgbClr val="000000"/>
                </a:solidFill>
                <a:latin typeface="Arial"/>
                <a:ea typeface="Arial"/>
                <a:cs typeface="Arial"/>
                <a:sym typeface="Arial"/>
              </a:rPr>
              <a:t>·      It is the paragraph that leaves the final impression on your reader.</a:t>
            </a:r>
          </a:p>
          <a:p>
            <a:pPr lvl="0" rtl="0">
              <a:lnSpc>
                <a:spcPct val="138000"/>
              </a:lnSpc>
              <a:spcBef>
                <a:spcPts val="0"/>
              </a:spcBef>
              <a:spcAft>
                <a:spcPts val="0"/>
              </a:spcAft>
              <a:buNone/>
            </a:pPr>
            <a:r>
              <a:rPr lang="en" sz="1400">
                <a:solidFill>
                  <a:srgbClr val="000000"/>
                </a:solidFill>
                <a:latin typeface="Arial"/>
                <a:ea typeface="Arial"/>
                <a:cs typeface="Arial"/>
                <a:sym typeface="Arial"/>
              </a:rPr>
              <a:t>·      It completes the circle of information and lets your reader know you have concluded your argument.</a:t>
            </a:r>
          </a:p>
          <a:p>
            <a:pPr lvl="0" rtl="0">
              <a:lnSpc>
                <a:spcPct val="138000"/>
              </a:lnSpc>
              <a:spcBef>
                <a:spcPts val="0"/>
              </a:spcBef>
              <a:spcAft>
                <a:spcPts val="0"/>
              </a:spcAft>
              <a:buNone/>
            </a:pPr>
            <a:r>
              <a:rPr lang="en" sz="1400">
                <a:solidFill>
                  <a:srgbClr val="000000"/>
                </a:solidFill>
                <a:latin typeface="Arial"/>
                <a:ea typeface="Arial"/>
                <a:cs typeface="Arial"/>
                <a:sym typeface="Arial"/>
              </a:rPr>
              <a:t>·      It is closely linked to the opening paragraph (parallel structure)</a:t>
            </a:r>
          </a:p>
          <a:p>
            <a:pPr lvl="0" rtl="0">
              <a:lnSpc>
                <a:spcPct val="138000"/>
              </a:lnSpc>
              <a:spcBef>
                <a:spcPts val="0"/>
              </a:spcBef>
              <a:spcAft>
                <a:spcPts val="0"/>
              </a:spcAft>
              <a:buNone/>
            </a:pPr>
            <a:r>
              <a:rPr lang="en" sz="1400">
                <a:solidFill>
                  <a:srgbClr val="000000"/>
                </a:solidFill>
                <a:latin typeface="Arial"/>
                <a:ea typeface="Arial"/>
                <a:cs typeface="Arial"/>
                <a:sym typeface="Arial"/>
              </a:rPr>
              <a:t>—Just like an opening paragraph has three essential components:</a:t>
            </a:r>
          </a:p>
          <a:p>
            <a:pPr lvl="0" rtl="0">
              <a:lnSpc>
                <a:spcPct val="138000"/>
              </a:lnSpc>
              <a:spcBef>
                <a:spcPts val="0"/>
              </a:spcBef>
              <a:spcAft>
                <a:spcPts val="0"/>
              </a:spcAft>
              <a:buNone/>
            </a:pPr>
            <a:r>
              <a:rPr lang="en" sz="1400">
                <a:solidFill>
                  <a:srgbClr val="000000"/>
                </a:solidFill>
                <a:latin typeface="Arial"/>
                <a:ea typeface="Arial"/>
                <a:cs typeface="Arial"/>
                <a:sym typeface="Arial"/>
              </a:rPr>
              <a:t>·      Hook + Connection + Thesis</a:t>
            </a:r>
          </a:p>
          <a:p>
            <a:pPr lvl="0" rtl="0">
              <a:lnSpc>
                <a:spcPct val="138000"/>
              </a:lnSpc>
              <a:spcBef>
                <a:spcPts val="0"/>
              </a:spcBef>
              <a:spcAft>
                <a:spcPts val="0"/>
              </a:spcAft>
              <a:buNone/>
            </a:pPr>
            <a:r>
              <a:rPr lang="en" sz="1400">
                <a:solidFill>
                  <a:srgbClr val="000000"/>
                </a:solidFill>
                <a:latin typeface="Arial"/>
                <a:ea typeface="Arial"/>
                <a:cs typeface="Arial"/>
                <a:sym typeface="Arial"/>
              </a:rPr>
              <a:t>—So too does a closing paragraph have three essential components:</a:t>
            </a:r>
          </a:p>
          <a:p>
            <a:pPr lvl="0" rtl="0">
              <a:lnSpc>
                <a:spcPct val="138000"/>
              </a:lnSpc>
              <a:spcBef>
                <a:spcPts val="0"/>
              </a:spcBef>
              <a:spcAft>
                <a:spcPts val="0"/>
              </a:spcAft>
              <a:buNone/>
            </a:pPr>
            <a:r>
              <a:rPr lang="en" sz="1400">
                <a:solidFill>
                  <a:srgbClr val="000000"/>
                </a:solidFill>
                <a:latin typeface="Arial"/>
                <a:ea typeface="Arial"/>
                <a:cs typeface="Arial"/>
                <a:sym typeface="Arial"/>
              </a:rPr>
              <a:t>·      Link to hook + Restatement of Thesis + So what?</a:t>
            </a:r>
          </a:p>
          <a:p>
            <a:pPr lvl="0" rtl="0">
              <a:lnSpc>
                <a:spcPct val="138000"/>
              </a:lnSpc>
              <a:spcBef>
                <a:spcPts val="0"/>
              </a:spcBef>
              <a:spcAft>
                <a:spcPts val="0"/>
              </a:spcAft>
              <a:buNone/>
            </a:pPr>
            <a:r>
              <a:rPr lang="en" sz="1400">
                <a:solidFill>
                  <a:srgbClr val="000000"/>
                </a:solidFill>
                <a:latin typeface="Arial"/>
                <a:ea typeface="Arial"/>
                <a:cs typeface="Arial"/>
                <a:sym typeface="Arial"/>
              </a:rPr>
              <a:t>—Refer back to your opening paragraph to write your conclusion.</a:t>
            </a:r>
          </a:p>
          <a:p>
            <a:pPr lvl="0" rtl="0">
              <a:lnSpc>
                <a:spcPct val="138000"/>
              </a:lnSpc>
              <a:spcBef>
                <a:spcPts val="0"/>
              </a:spcBef>
              <a:spcAft>
                <a:spcPts val="0"/>
              </a:spcAft>
              <a:buNone/>
            </a:pPr>
            <a:r>
              <a:rPr lang="en" sz="1400">
                <a:solidFill>
                  <a:srgbClr val="000000"/>
                </a:solidFill>
                <a:latin typeface="Arial"/>
                <a:ea typeface="Arial"/>
                <a:cs typeface="Arial"/>
                <a:sym typeface="Arial"/>
              </a:rPr>
              <a:t>·     LINK:  A link typically begins the closing and is a connection or continuation of the opening hook.</a:t>
            </a:r>
          </a:p>
          <a:p>
            <a:pPr lvl="0" rtl="0">
              <a:lnSpc>
                <a:spcPct val="138000"/>
              </a:lnSpc>
              <a:spcBef>
                <a:spcPts val="0"/>
              </a:spcBef>
              <a:spcAft>
                <a:spcPts val="0"/>
              </a:spcAft>
              <a:buNone/>
            </a:pPr>
            <a:r>
              <a:rPr lang="en" sz="1400">
                <a:solidFill>
                  <a:srgbClr val="000000"/>
                </a:solidFill>
                <a:latin typeface="Arial"/>
                <a:ea typeface="Arial"/>
                <a:cs typeface="Arial"/>
                <a:sym typeface="Arial"/>
              </a:rPr>
              <a:t>·     RESTATEMENT:  A student will then “restate” the thesis in different words.</a:t>
            </a:r>
          </a:p>
          <a:p>
            <a:pPr lvl="0">
              <a:spcBef>
                <a:spcPts val="0"/>
              </a:spcBef>
              <a:buNone/>
            </a:pPr>
            <a:r>
              <a:rPr lang="en" sz="1400">
                <a:solidFill>
                  <a:srgbClr val="000000"/>
                </a:solidFill>
                <a:latin typeface="Arial"/>
                <a:ea typeface="Arial"/>
                <a:cs typeface="Arial"/>
                <a:sym typeface="Arial"/>
              </a:rPr>
              <a:t>·     SO WHAT:  Think big picture- what’s the point? What can we take away?</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179450"/>
            <a:ext cx="8520599" cy="624000"/>
          </a:xfrm>
          <a:prstGeom prst="rect">
            <a:avLst/>
          </a:prstGeom>
        </p:spPr>
        <p:txBody>
          <a:bodyPr lIns="91425" tIns="91425" rIns="91425" bIns="91425" anchor="t" anchorCtr="0">
            <a:noAutofit/>
          </a:bodyPr>
          <a:lstStyle/>
          <a:p>
            <a:pPr lvl="0">
              <a:spcBef>
                <a:spcPts val="0"/>
              </a:spcBef>
              <a:buNone/>
            </a:pPr>
            <a:r>
              <a:rPr lang="en"/>
              <a:t>Sample Intro &amp; Conclusion</a:t>
            </a:r>
          </a:p>
        </p:txBody>
      </p:sp>
      <p:sp>
        <p:nvSpPr>
          <p:cNvPr id="125" name="Shape 125"/>
          <p:cNvSpPr txBox="1">
            <a:spLocks noGrp="1"/>
          </p:cNvSpPr>
          <p:nvPr>
            <p:ph type="body" idx="1"/>
          </p:nvPr>
        </p:nvSpPr>
        <p:spPr>
          <a:xfrm>
            <a:off x="311700" y="863125"/>
            <a:ext cx="8520599" cy="3705600"/>
          </a:xfrm>
          <a:prstGeom prst="rect">
            <a:avLst/>
          </a:prstGeom>
        </p:spPr>
        <p:txBody>
          <a:bodyPr lIns="91425" tIns="91425" rIns="91425" bIns="91425" anchor="t" anchorCtr="0">
            <a:noAutofit/>
          </a:bodyPr>
          <a:lstStyle/>
          <a:p>
            <a:pPr lvl="0" rtl="0">
              <a:spcBef>
                <a:spcPts val="0"/>
              </a:spcBef>
              <a:spcAft>
                <a:spcPts val="0"/>
              </a:spcAft>
              <a:buNone/>
            </a:pPr>
            <a:r>
              <a:rPr lang="en" sz="1600" b="1" u="sng">
                <a:solidFill>
                  <a:srgbClr val="000000"/>
                </a:solidFill>
                <a:latin typeface="Arial"/>
                <a:ea typeface="Arial"/>
                <a:cs typeface="Arial"/>
                <a:sym typeface="Arial"/>
              </a:rPr>
              <a:t>Notice how they work together...</a:t>
            </a:r>
          </a:p>
          <a:p>
            <a:pPr lvl="0" rtl="0">
              <a:spcBef>
                <a:spcPts val="0"/>
              </a:spcBef>
              <a:spcAft>
                <a:spcPts val="0"/>
              </a:spcAft>
              <a:buNone/>
            </a:pPr>
            <a:r>
              <a:rPr lang="en" sz="1600" b="1">
                <a:solidFill>
                  <a:srgbClr val="000000"/>
                </a:solidFill>
                <a:latin typeface="Arial"/>
                <a:ea typeface="Arial"/>
                <a:cs typeface="Arial"/>
                <a:sym typeface="Arial"/>
              </a:rPr>
              <a:t>Intro: (</a:t>
            </a:r>
            <a:r>
              <a:rPr lang="en" sz="1600" b="1">
                <a:solidFill>
                  <a:srgbClr val="000000"/>
                </a:solidFill>
                <a:highlight>
                  <a:srgbClr val="FFFF00"/>
                </a:highlight>
                <a:latin typeface="Arial"/>
                <a:ea typeface="Arial"/>
                <a:cs typeface="Arial"/>
                <a:sym typeface="Arial"/>
              </a:rPr>
              <a:t>HOOK</a:t>
            </a:r>
            <a:r>
              <a:rPr lang="en" sz="1600" b="1">
                <a:solidFill>
                  <a:srgbClr val="000000"/>
                </a:solidFill>
                <a:latin typeface="Arial"/>
                <a:ea typeface="Arial"/>
                <a:cs typeface="Arial"/>
                <a:sym typeface="Arial"/>
              </a:rPr>
              <a:t>, </a:t>
            </a:r>
            <a:r>
              <a:rPr lang="en" sz="1600" b="1">
                <a:solidFill>
                  <a:srgbClr val="000000"/>
                </a:solidFill>
                <a:highlight>
                  <a:srgbClr val="00FF00"/>
                </a:highlight>
                <a:latin typeface="Arial"/>
                <a:ea typeface="Arial"/>
                <a:cs typeface="Arial"/>
                <a:sym typeface="Arial"/>
              </a:rPr>
              <a:t>CONNECTION</a:t>
            </a:r>
            <a:r>
              <a:rPr lang="en" sz="1600" b="1">
                <a:solidFill>
                  <a:srgbClr val="000000"/>
                </a:solidFill>
                <a:latin typeface="Arial"/>
                <a:ea typeface="Arial"/>
                <a:cs typeface="Arial"/>
                <a:sym typeface="Arial"/>
              </a:rPr>
              <a:t>, </a:t>
            </a:r>
            <a:r>
              <a:rPr lang="en" sz="1600" b="1">
                <a:solidFill>
                  <a:srgbClr val="000000"/>
                </a:solidFill>
                <a:highlight>
                  <a:srgbClr val="FF00FF"/>
                </a:highlight>
                <a:latin typeface="Arial"/>
                <a:ea typeface="Arial"/>
                <a:cs typeface="Arial"/>
                <a:sym typeface="Arial"/>
              </a:rPr>
              <a:t>THESIS</a:t>
            </a:r>
            <a:r>
              <a:rPr lang="en" sz="1600" b="1">
                <a:solidFill>
                  <a:srgbClr val="000000"/>
                </a:solidFill>
                <a:latin typeface="Arial"/>
                <a:ea typeface="Arial"/>
                <a:cs typeface="Arial"/>
                <a:sym typeface="Arial"/>
              </a:rPr>
              <a:t>)</a:t>
            </a:r>
          </a:p>
          <a:p>
            <a:pPr lvl="0" indent="457200" rtl="0">
              <a:spcBef>
                <a:spcPts val="0"/>
              </a:spcBef>
              <a:spcAft>
                <a:spcPts val="0"/>
              </a:spcAft>
              <a:buNone/>
            </a:pPr>
            <a:r>
              <a:rPr lang="en" sz="1600">
                <a:solidFill>
                  <a:srgbClr val="000000"/>
                </a:solidFill>
                <a:highlight>
                  <a:srgbClr val="FFFF00"/>
                </a:highlight>
                <a:latin typeface="Arial"/>
                <a:ea typeface="Arial"/>
                <a:cs typeface="Arial"/>
                <a:sym typeface="Arial"/>
              </a:rPr>
              <a:t>John Lennon once said, “all you need is love.”  This message seems to be universal in music as well as literature. </a:t>
            </a:r>
            <a:r>
              <a:rPr lang="en" sz="1600">
                <a:solidFill>
                  <a:srgbClr val="000000"/>
                </a:solidFill>
                <a:latin typeface="Arial"/>
                <a:ea typeface="Arial"/>
                <a:cs typeface="Arial"/>
                <a:sym typeface="Arial"/>
              </a:rPr>
              <a:t>  </a:t>
            </a:r>
            <a:r>
              <a:rPr lang="en" sz="1600">
                <a:solidFill>
                  <a:srgbClr val="000000"/>
                </a:solidFill>
                <a:highlight>
                  <a:srgbClr val="00FF00"/>
                </a:highlight>
                <a:latin typeface="Arial"/>
                <a:ea typeface="Arial"/>
                <a:cs typeface="Arial"/>
                <a:sym typeface="Arial"/>
              </a:rPr>
              <a:t>The deeper relationships are explored, the more we can see the universality of the need for love. </a:t>
            </a:r>
            <a:r>
              <a:rPr lang="en" sz="1600">
                <a:solidFill>
                  <a:srgbClr val="000000"/>
                </a:solidFill>
                <a:highlight>
                  <a:srgbClr val="FF00FF"/>
                </a:highlight>
                <a:latin typeface="Arial"/>
                <a:ea typeface="Arial"/>
                <a:cs typeface="Arial"/>
                <a:sym typeface="Arial"/>
              </a:rPr>
              <a:t>In </a:t>
            </a:r>
            <a:r>
              <a:rPr lang="en" sz="1600" i="1">
                <a:solidFill>
                  <a:srgbClr val="000000"/>
                </a:solidFill>
                <a:highlight>
                  <a:srgbClr val="FF00FF"/>
                </a:highlight>
                <a:latin typeface="Arial"/>
                <a:ea typeface="Arial"/>
                <a:cs typeface="Arial"/>
                <a:sym typeface="Arial"/>
              </a:rPr>
              <a:t>Of Mice and Men</a:t>
            </a:r>
            <a:r>
              <a:rPr lang="en" sz="1600" u="sng">
                <a:solidFill>
                  <a:srgbClr val="000000"/>
                </a:solidFill>
                <a:highlight>
                  <a:srgbClr val="FF00FF"/>
                </a:highlight>
                <a:latin typeface="Arial"/>
                <a:ea typeface="Arial"/>
                <a:cs typeface="Arial"/>
                <a:sym typeface="Arial"/>
              </a:rPr>
              <a:t> </a:t>
            </a:r>
            <a:r>
              <a:rPr lang="en" sz="1600">
                <a:solidFill>
                  <a:srgbClr val="000000"/>
                </a:solidFill>
                <a:highlight>
                  <a:srgbClr val="FF00FF"/>
                </a:highlight>
                <a:latin typeface="Arial"/>
                <a:ea typeface="Arial"/>
                <a:cs typeface="Arial"/>
                <a:sym typeface="Arial"/>
              </a:rPr>
              <a:t>by John Steinbeck, he presents the theme of love through the relationships he develops within the story; examples of this message surface between Lennie and objects that give him comfort, the crew in the bunk-house, and most importantly, between Lennie and George.</a:t>
            </a:r>
          </a:p>
          <a:p>
            <a:pPr lvl="0" rtl="0">
              <a:spcBef>
                <a:spcPts val="0"/>
              </a:spcBef>
              <a:spcAft>
                <a:spcPts val="0"/>
              </a:spcAft>
              <a:buNone/>
            </a:pPr>
            <a:r>
              <a:rPr lang="en" sz="1600">
                <a:solidFill>
                  <a:srgbClr val="000000"/>
                </a:solidFill>
                <a:latin typeface="Arial"/>
                <a:ea typeface="Arial"/>
                <a:cs typeface="Arial"/>
                <a:sym typeface="Arial"/>
              </a:rPr>
              <a:t>        	</a:t>
            </a:r>
          </a:p>
          <a:p>
            <a:pPr lvl="0" rtl="0">
              <a:spcBef>
                <a:spcPts val="0"/>
              </a:spcBef>
              <a:spcAft>
                <a:spcPts val="0"/>
              </a:spcAft>
              <a:buNone/>
            </a:pPr>
            <a:r>
              <a:rPr lang="en" sz="1600" b="1">
                <a:solidFill>
                  <a:srgbClr val="000000"/>
                </a:solidFill>
                <a:latin typeface="Arial"/>
                <a:ea typeface="Arial"/>
                <a:cs typeface="Arial"/>
                <a:sym typeface="Arial"/>
              </a:rPr>
              <a:t>Conclusion (</a:t>
            </a:r>
            <a:r>
              <a:rPr lang="en" sz="1600" b="1">
                <a:solidFill>
                  <a:srgbClr val="000000"/>
                </a:solidFill>
                <a:highlight>
                  <a:srgbClr val="FFFF00"/>
                </a:highlight>
                <a:latin typeface="Arial"/>
                <a:ea typeface="Arial"/>
                <a:cs typeface="Arial"/>
                <a:sym typeface="Arial"/>
              </a:rPr>
              <a:t>LINK TO HOOK</a:t>
            </a:r>
            <a:r>
              <a:rPr lang="en" sz="1600" b="1">
                <a:solidFill>
                  <a:srgbClr val="000000"/>
                </a:solidFill>
                <a:latin typeface="Arial"/>
                <a:ea typeface="Arial"/>
                <a:cs typeface="Arial"/>
                <a:sym typeface="Arial"/>
              </a:rPr>
              <a:t>, </a:t>
            </a:r>
            <a:r>
              <a:rPr lang="en" sz="1600" b="1">
                <a:solidFill>
                  <a:srgbClr val="000000"/>
                </a:solidFill>
                <a:highlight>
                  <a:srgbClr val="FF00FF"/>
                </a:highlight>
                <a:latin typeface="Arial"/>
                <a:ea typeface="Arial"/>
                <a:cs typeface="Arial"/>
                <a:sym typeface="Arial"/>
              </a:rPr>
              <a:t>RESTATE THESIS</a:t>
            </a:r>
            <a:r>
              <a:rPr lang="en" sz="1600" b="1">
                <a:solidFill>
                  <a:srgbClr val="000000"/>
                </a:solidFill>
                <a:latin typeface="Arial"/>
                <a:ea typeface="Arial"/>
                <a:cs typeface="Arial"/>
                <a:sym typeface="Arial"/>
              </a:rPr>
              <a:t>, </a:t>
            </a:r>
            <a:r>
              <a:rPr lang="en" sz="1600" b="1">
                <a:solidFill>
                  <a:srgbClr val="000000"/>
                </a:solidFill>
                <a:highlight>
                  <a:srgbClr val="00FF00"/>
                </a:highlight>
                <a:latin typeface="Arial"/>
                <a:ea typeface="Arial"/>
                <a:cs typeface="Arial"/>
                <a:sym typeface="Arial"/>
              </a:rPr>
              <a:t>SO WHAT</a:t>
            </a:r>
            <a:r>
              <a:rPr lang="en" sz="1600" b="1">
                <a:solidFill>
                  <a:srgbClr val="000000"/>
                </a:solidFill>
                <a:latin typeface="Arial"/>
                <a:ea typeface="Arial"/>
                <a:cs typeface="Arial"/>
                <a:sym typeface="Arial"/>
              </a:rPr>
              <a:t>)</a:t>
            </a:r>
          </a:p>
          <a:p>
            <a:pPr lvl="0">
              <a:spcBef>
                <a:spcPts val="0"/>
              </a:spcBef>
              <a:spcAft>
                <a:spcPts val="0"/>
              </a:spcAft>
              <a:buNone/>
            </a:pPr>
            <a:r>
              <a:rPr lang="en" sz="1600">
                <a:solidFill>
                  <a:srgbClr val="000000"/>
                </a:solidFill>
                <a:latin typeface="Arial"/>
                <a:ea typeface="Arial"/>
                <a:cs typeface="Arial"/>
                <a:sym typeface="Arial"/>
              </a:rPr>
              <a:t>        	</a:t>
            </a:r>
            <a:r>
              <a:rPr lang="en" sz="1600">
                <a:solidFill>
                  <a:srgbClr val="000000"/>
                </a:solidFill>
                <a:highlight>
                  <a:srgbClr val="FFFF00"/>
                </a:highlight>
                <a:latin typeface="Arial"/>
                <a:ea typeface="Arial"/>
                <a:cs typeface="Arial"/>
                <a:sym typeface="Arial"/>
              </a:rPr>
              <a:t>Throughout the ages songs have referred to our innate need for love. John Lennon stated it simply, but perfectly in his song.  </a:t>
            </a:r>
            <a:r>
              <a:rPr lang="en" sz="1600">
                <a:solidFill>
                  <a:srgbClr val="000000"/>
                </a:solidFill>
                <a:highlight>
                  <a:srgbClr val="FF00FF"/>
                </a:highlight>
                <a:latin typeface="Arial"/>
                <a:ea typeface="Arial"/>
                <a:cs typeface="Arial"/>
                <a:sym typeface="Arial"/>
              </a:rPr>
              <a:t>Simply and perfectly Steinbeck  also demonstrates the  theme ‘the need for love’ in his book </a:t>
            </a:r>
            <a:r>
              <a:rPr lang="en" sz="1600" i="1">
                <a:solidFill>
                  <a:srgbClr val="000000"/>
                </a:solidFill>
                <a:highlight>
                  <a:srgbClr val="FF00FF"/>
                </a:highlight>
                <a:latin typeface="Arial"/>
                <a:ea typeface="Arial"/>
                <a:cs typeface="Arial"/>
                <a:sym typeface="Arial"/>
              </a:rPr>
              <a:t>Of Mice and Men</a:t>
            </a:r>
            <a:r>
              <a:rPr lang="en" sz="1600">
                <a:solidFill>
                  <a:srgbClr val="000000"/>
                </a:solidFill>
                <a:highlight>
                  <a:srgbClr val="FF00FF"/>
                </a:highlight>
                <a:latin typeface="Arial"/>
                <a:ea typeface="Arial"/>
                <a:cs typeface="Arial"/>
                <a:sym typeface="Arial"/>
              </a:rPr>
              <a:t>. </a:t>
            </a:r>
            <a:r>
              <a:rPr lang="en" sz="1600">
                <a:solidFill>
                  <a:srgbClr val="000000"/>
                </a:solidFill>
                <a:highlight>
                  <a:srgbClr val="00FF00"/>
                </a:highlight>
                <a:latin typeface="Arial"/>
                <a:ea typeface="Arial"/>
                <a:cs typeface="Arial"/>
                <a:sym typeface="Arial"/>
              </a:rPr>
              <a:t>It is startling that a concept so widely understood and universally needed is so hard to recognize and attain.</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xfrm>
            <a:off x="311700" y="100925"/>
            <a:ext cx="8520599" cy="666000"/>
          </a:xfrm>
          <a:prstGeom prst="rect">
            <a:avLst/>
          </a:prstGeom>
        </p:spPr>
        <p:txBody>
          <a:bodyPr lIns="91425" tIns="91425" rIns="91425" bIns="91425" anchor="t" anchorCtr="0">
            <a:noAutofit/>
          </a:bodyPr>
          <a:lstStyle/>
          <a:p>
            <a:pPr lvl="0">
              <a:spcBef>
                <a:spcPts val="0"/>
              </a:spcBef>
              <a:buNone/>
            </a:pPr>
            <a:r>
              <a:rPr lang="en"/>
              <a:t>Structure - 5 paragraphs</a:t>
            </a:r>
          </a:p>
        </p:txBody>
      </p:sp>
      <p:sp>
        <p:nvSpPr>
          <p:cNvPr id="66" name="Shape 66"/>
          <p:cNvSpPr txBox="1">
            <a:spLocks noGrp="1"/>
          </p:cNvSpPr>
          <p:nvPr>
            <p:ph type="body" idx="1"/>
          </p:nvPr>
        </p:nvSpPr>
        <p:spPr>
          <a:xfrm>
            <a:off x="311700" y="766925"/>
            <a:ext cx="8520599" cy="3802200"/>
          </a:xfrm>
          <a:prstGeom prst="rect">
            <a:avLst/>
          </a:prstGeom>
        </p:spPr>
        <p:txBody>
          <a:bodyPr lIns="91425" tIns="91425" rIns="91425" bIns="91425" anchor="t" anchorCtr="0">
            <a:noAutofit/>
          </a:bodyPr>
          <a:lstStyle/>
          <a:p>
            <a:pPr marL="457200" lvl="0" indent="-228600" rtl="0">
              <a:spcBef>
                <a:spcPts val="0"/>
              </a:spcBef>
              <a:buAutoNum type="arabicParenR"/>
            </a:pPr>
            <a:r>
              <a:rPr lang="en"/>
              <a:t>Introductory Paragraph (Intro)</a:t>
            </a:r>
          </a:p>
          <a:p>
            <a:pPr marL="914400" lvl="1" indent="-228600" rtl="0">
              <a:spcBef>
                <a:spcPts val="0"/>
              </a:spcBef>
              <a:buAutoNum type="alphaLcParenR"/>
            </a:pPr>
            <a:r>
              <a:rPr lang="en"/>
              <a:t>Hook, Connection, Thesis</a:t>
            </a:r>
          </a:p>
          <a:p>
            <a:pPr marL="457200" lvl="0" indent="-228600" rtl="0">
              <a:spcBef>
                <a:spcPts val="0"/>
              </a:spcBef>
              <a:buAutoNum type="arabicParenR"/>
            </a:pPr>
            <a:r>
              <a:rPr lang="en"/>
              <a:t>Body Paragraph One </a:t>
            </a:r>
          </a:p>
          <a:p>
            <a:pPr marL="914400" lvl="1" indent="-228600" rtl="0">
              <a:spcBef>
                <a:spcPts val="0"/>
              </a:spcBef>
              <a:buAutoNum type="alphaLcParenR"/>
            </a:pPr>
            <a:r>
              <a:rPr lang="en"/>
              <a:t>1st subtopic - follow format</a:t>
            </a:r>
          </a:p>
          <a:p>
            <a:pPr marL="457200" lvl="0" indent="-228600" rtl="0">
              <a:spcBef>
                <a:spcPts val="0"/>
              </a:spcBef>
              <a:buAutoNum type="arabicParenR"/>
            </a:pPr>
            <a:r>
              <a:rPr lang="en"/>
              <a:t>Body Paragraph Two</a:t>
            </a:r>
          </a:p>
          <a:p>
            <a:pPr marL="914400" lvl="1" indent="-228600" rtl="0">
              <a:spcBef>
                <a:spcPts val="0"/>
              </a:spcBef>
              <a:buAutoNum type="alphaLcParenR"/>
            </a:pPr>
            <a:r>
              <a:rPr lang="en"/>
              <a:t>2nd subtopic - follow format</a:t>
            </a:r>
          </a:p>
          <a:p>
            <a:pPr marL="457200" lvl="0" indent="-228600" rtl="0">
              <a:spcBef>
                <a:spcPts val="0"/>
              </a:spcBef>
              <a:buAutoNum type="arabicParenR"/>
            </a:pPr>
            <a:r>
              <a:rPr lang="en"/>
              <a:t>Body Paragraph Three</a:t>
            </a:r>
          </a:p>
          <a:p>
            <a:pPr marL="914400" lvl="1" indent="-228600" rtl="0">
              <a:spcBef>
                <a:spcPts val="0"/>
              </a:spcBef>
              <a:buAutoNum type="alphaLcParenR"/>
            </a:pPr>
            <a:r>
              <a:rPr lang="en"/>
              <a:t>3rd subtopics - follow format</a:t>
            </a:r>
          </a:p>
          <a:p>
            <a:pPr marL="914400" lvl="1" indent="-228600" rtl="0">
              <a:spcBef>
                <a:spcPts val="0"/>
              </a:spcBef>
              <a:buAutoNum type="alphaLcParenR"/>
            </a:pPr>
            <a:r>
              <a:rPr lang="en"/>
              <a:t>Save your strongest argument for last</a:t>
            </a:r>
          </a:p>
          <a:p>
            <a:pPr marL="457200" lvl="0" indent="-228600" rtl="0">
              <a:spcBef>
                <a:spcPts val="0"/>
              </a:spcBef>
              <a:buAutoNum type="arabicParenR"/>
            </a:pPr>
            <a:r>
              <a:rPr lang="en"/>
              <a:t>Conclusion</a:t>
            </a:r>
          </a:p>
          <a:p>
            <a:pPr marL="914400" lvl="1" indent="-228600" rtl="0">
              <a:spcBef>
                <a:spcPts val="0"/>
              </a:spcBef>
              <a:buAutoNum type="alphaLcParenR"/>
            </a:pPr>
            <a:r>
              <a:rPr lang="en"/>
              <a:t>Restate thesis</a:t>
            </a:r>
          </a:p>
          <a:p>
            <a:pPr marL="914400" lvl="1" indent="-228600" rtl="0">
              <a:spcBef>
                <a:spcPts val="0"/>
              </a:spcBef>
              <a:buAutoNum type="alphaLcParenR"/>
            </a:pPr>
            <a:r>
              <a:rPr lang="en"/>
              <a:t>No new evidence</a:t>
            </a:r>
          </a:p>
          <a:p>
            <a:pPr marL="914400" lvl="1" indent="-228600" rtl="0">
              <a:spcBef>
                <a:spcPts val="0"/>
              </a:spcBef>
              <a:buAutoNum type="alphaLcParenR"/>
            </a:pPr>
            <a:r>
              <a:rPr lang="en"/>
              <a:t>Think big picture - so what?	</a:t>
            </a:r>
          </a:p>
          <a:p>
            <a:pPr marL="0" lvl="0" indent="0" rtl="0">
              <a:spcBef>
                <a:spcPts val="0"/>
              </a:spcBef>
              <a:buNone/>
            </a:pPr>
            <a:r>
              <a:rPr lang="en"/>
              <a:t>											...more detail to come on each</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311700" y="121125"/>
            <a:ext cx="8520599" cy="896399"/>
          </a:xfrm>
          <a:prstGeom prst="rect">
            <a:avLst/>
          </a:prstGeom>
        </p:spPr>
        <p:txBody>
          <a:bodyPr lIns="91425" tIns="91425" rIns="91425" bIns="91425" anchor="t" anchorCtr="0">
            <a:noAutofit/>
          </a:bodyPr>
          <a:lstStyle/>
          <a:p>
            <a:pPr lvl="0">
              <a:spcBef>
                <a:spcPts val="0"/>
              </a:spcBef>
              <a:buNone/>
            </a:pPr>
            <a:r>
              <a:rPr lang="en"/>
              <a:t>Why Formulaic Writing?</a:t>
            </a:r>
          </a:p>
        </p:txBody>
      </p:sp>
      <p:sp>
        <p:nvSpPr>
          <p:cNvPr id="72" name="Shape 72"/>
          <p:cNvSpPr txBox="1">
            <a:spLocks noGrp="1"/>
          </p:cNvSpPr>
          <p:nvPr>
            <p:ph type="body" idx="1"/>
          </p:nvPr>
        </p:nvSpPr>
        <p:spPr>
          <a:xfrm>
            <a:off x="141300" y="706500"/>
            <a:ext cx="8776200" cy="4198800"/>
          </a:xfrm>
          <a:prstGeom prst="rect">
            <a:avLst/>
          </a:prstGeom>
        </p:spPr>
        <p:txBody>
          <a:bodyPr lIns="91425" tIns="91425" rIns="91425" bIns="91425" anchor="t" anchorCtr="0">
            <a:noAutofit/>
          </a:bodyPr>
          <a:lstStyle/>
          <a:p>
            <a:pPr marL="457200" lvl="0" indent="-228600" rtl="0">
              <a:spcBef>
                <a:spcPts val="0"/>
              </a:spcBef>
            </a:pPr>
            <a:r>
              <a:rPr lang="en"/>
              <a:t>Clear steps into academic writing</a:t>
            </a:r>
          </a:p>
          <a:p>
            <a:pPr marL="457200" lvl="0" indent="-228600" rtl="0">
              <a:spcBef>
                <a:spcPts val="0"/>
              </a:spcBef>
            </a:pPr>
            <a:r>
              <a:rPr lang="en"/>
              <a:t>Provides foundation to spring from</a:t>
            </a:r>
          </a:p>
          <a:p>
            <a:pPr lvl="0" rtl="0">
              <a:spcBef>
                <a:spcPts val="0"/>
              </a:spcBef>
              <a:buNone/>
            </a:pPr>
            <a:r>
              <a:rPr lang="en" u="sng"/>
              <a:t>Progression:</a:t>
            </a:r>
          </a:p>
          <a:p>
            <a:pPr lvl="0" rtl="0">
              <a:spcBef>
                <a:spcPts val="0"/>
              </a:spcBef>
              <a:buNone/>
            </a:pPr>
            <a:r>
              <a:rPr lang="en" b="1"/>
              <a:t>9th Grade Goals:</a:t>
            </a:r>
          </a:p>
          <a:p>
            <a:pPr marL="457200" lvl="0" indent="-228600" rtl="0">
              <a:spcBef>
                <a:spcPts val="0"/>
              </a:spcBef>
            </a:pPr>
            <a:r>
              <a:rPr lang="en"/>
              <a:t>Learn &amp; Understand Elements</a:t>
            </a:r>
          </a:p>
          <a:p>
            <a:pPr marL="914400" lvl="1" indent="-228600" rtl="0">
              <a:spcBef>
                <a:spcPts val="0"/>
              </a:spcBef>
            </a:pPr>
            <a:r>
              <a:rPr lang="en"/>
              <a:t>Thesis, Evidence, Commentary</a:t>
            </a:r>
          </a:p>
          <a:p>
            <a:pPr marL="457200" lvl="0" indent="-228600" rtl="0">
              <a:spcBef>
                <a:spcPts val="0"/>
              </a:spcBef>
            </a:pPr>
            <a:r>
              <a:rPr lang="en"/>
              <a:t>Learn MLA format and citation rules</a:t>
            </a:r>
          </a:p>
          <a:p>
            <a:pPr marL="457200" lvl="0" indent="-228600" rtl="0">
              <a:spcBef>
                <a:spcPts val="0"/>
              </a:spcBef>
            </a:pPr>
            <a:r>
              <a:rPr lang="en"/>
              <a:t>Grow &amp; Practice Analytical Skills</a:t>
            </a:r>
          </a:p>
          <a:p>
            <a:pPr marL="914400" lvl="1" indent="-228600" rtl="0">
              <a:spcBef>
                <a:spcPts val="0"/>
              </a:spcBef>
            </a:pPr>
            <a:r>
              <a:rPr lang="en"/>
              <a:t>Take risks with thoughts!</a:t>
            </a:r>
          </a:p>
          <a:p>
            <a:pPr marL="457200" lvl="0" indent="-228600" rtl="0">
              <a:spcBef>
                <a:spcPts val="0"/>
              </a:spcBef>
            </a:pPr>
            <a:r>
              <a:rPr lang="en"/>
              <a:t>Work on mature tone </a:t>
            </a:r>
          </a:p>
          <a:p>
            <a:pPr marL="914400" lvl="1" indent="-228600" rtl="0">
              <a:spcBef>
                <a:spcPts val="0"/>
              </a:spcBef>
            </a:pPr>
            <a:r>
              <a:rPr lang="en"/>
              <a:t>Break No  No Habits</a:t>
            </a:r>
          </a:p>
        </p:txBody>
      </p:sp>
      <p:sp>
        <p:nvSpPr>
          <p:cNvPr id="73" name="Shape 73"/>
          <p:cNvSpPr txBox="1"/>
          <p:nvPr/>
        </p:nvSpPr>
        <p:spPr>
          <a:xfrm>
            <a:off x="4319675" y="2099275"/>
            <a:ext cx="4824599" cy="2530200"/>
          </a:xfrm>
          <a:prstGeom prst="rect">
            <a:avLst/>
          </a:prstGeom>
          <a:noFill/>
          <a:ln>
            <a:noFill/>
          </a:ln>
        </p:spPr>
        <p:txBody>
          <a:bodyPr lIns="91425" tIns="91425" rIns="91425" bIns="91425" anchor="t" anchorCtr="0">
            <a:noAutofit/>
          </a:bodyPr>
          <a:lstStyle/>
          <a:p>
            <a:pPr lvl="0" rtl="0">
              <a:lnSpc>
                <a:spcPct val="115000"/>
              </a:lnSpc>
              <a:spcBef>
                <a:spcPts val="0"/>
              </a:spcBef>
              <a:spcAft>
                <a:spcPts val="1600"/>
              </a:spcAft>
              <a:buNone/>
            </a:pPr>
            <a:r>
              <a:rPr lang="en" sz="1800" b="1">
                <a:solidFill>
                  <a:schemeClr val="dk2"/>
                </a:solidFill>
                <a:latin typeface="Lato"/>
                <a:ea typeface="Lato"/>
                <a:cs typeface="Lato"/>
                <a:sym typeface="Lato"/>
              </a:rPr>
              <a:t>     10th  Grade Goals:</a:t>
            </a:r>
          </a:p>
          <a:p>
            <a:pPr marL="457200" marR="0" lvl="0" indent="-342900" algn="l" rtl="0">
              <a:lnSpc>
                <a:spcPct val="115000"/>
              </a:lnSpc>
              <a:spcBef>
                <a:spcPts val="0"/>
              </a:spcBef>
              <a:spcAft>
                <a:spcPts val="1600"/>
              </a:spcAft>
              <a:buClr>
                <a:schemeClr val="dk2"/>
              </a:buClr>
              <a:buSzPct val="100000"/>
              <a:buFont typeface="Lato"/>
            </a:pPr>
            <a:r>
              <a:rPr lang="en" sz="1800">
                <a:solidFill>
                  <a:schemeClr val="dk2"/>
                </a:solidFill>
                <a:latin typeface="Lato"/>
                <a:ea typeface="Lato"/>
                <a:cs typeface="Lato"/>
                <a:sym typeface="Lato"/>
              </a:rPr>
              <a:t>Complex ideas expressed in writing</a:t>
            </a:r>
          </a:p>
          <a:p>
            <a:pPr marL="457200" lvl="0" indent="-342900" rtl="0">
              <a:lnSpc>
                <a:spcPct val="115000"/>
              </a:lnSpc>
              <a:spcBef>
                <a:spcPts val="0"/>
              </a:spcBef>
              <a:spcAft>
                <a:spcPts val="1600"/>
              </a:spcAft>
              <a:buClr>
                <a:schemeClr val="dk2"/>
              </a:buClr>
              <a:buSzPct val="100000"/>
              <a:buFont typeface="Lato"/>
            </a:pPr>
            <a:r>
              <a:rPr lang="en" sz="1800">
                <a:solidFill>
                  <a:schemeClr val="dk2"/>
                </a:solidFill>
                <a:latin typeface="Lato"/>
                <a:ea typeface="Lato"/>
                <a:cs typeface="Lato"/>
                <a:sym typeface="Lato"/>
              </a:rPr>
              <a:t>In-depth analysis and stronger evidence </a:t>
            </a:r>
          </a:p>
          <a:p>
            <a:pPr marL="457200" lvl="0" indent="-342900" rtl="0">
              <a:lnSpc>
                <a:spcPct val="115000"/>
              </a:lnSpc>
              <a:spcBef>
                <a:spcPts val="0"/>
              </a:spcBef>
              <a:spcAft>
                <a:spcPts val="1600"/>
              </a:spcAft>
              <a:buClr>
                <a:schemeClr val="dk2"/>
              </a:buClr>
              <a:buSzPct val="100000"/>
              <a:buFont typeface="Lato"/>
            </a:pPr>
            <a:r>
              <a:rPr lang="en" sz="1800">
                <a:solidFill>
                  <a:schemeClr val="dk2"/>
                </a:solidFill>
                <a:latin typeface="Lato"/>
                <a:ea typeface="Lato"/>
                <a:cs typeface="Lato"/>
                <a:sym typeface="Lato"/>
              </a:rPr>
              <a:t>Once you master this style you begin to think of how to organize these in your OWN style- still sticking to fundamentals</a:t>
            </a:r>
          </a:p>
          <a:p>
            <a:pPr marL="457200" lvl="0" indent="-342900" rtl="0">
              <a:lnSpc>
                <a:spcPct val="115000"/>
              </a:lnSpc>
              <a:spcBef>
                <a:spcPts val="0"/>
              </a:spcBef>
              <a:spcAft>
                <a:spcPts val="1600"/>
              </a:spcAft>
              <a:buClr>
                <a:schemeClr val="dk2"/>
              </a:buClr>
              <a:buSzPct val="100000"/>
              <a:buFont typeface="Lato"/>
            </a:pPr>
            <a:r>
              <a:rPr lang="en" sz="1800">
                <a:solidFill>
                  <a:schemeClr val="dk2"/>
                </a:solidFill>
                <a:latin typeface="Lato"/>
                <a:ea typeface="Lato"/>
                <a:cs typeface="Lato"/>
                <a:sym typeface="Lato"/>
              </a:rPr>
              <a:t>Elevated syntax and vocabulary</a:t>
            </a:r>
          </a:p>
          <a:p>
            <a:pPr lvl="0" rtl="0">
              <a:lnSpc>
                <a:spcPct val="115000"/>
              </a:lnSpc>
              <a:spcBef>
                <a:spcPts val="0"/>
              </a:spcBef>
              <a:spcAft>
                <a:spcPts val="1600"/>
              </a:spcAft>
              <a:buNone/>
            </a:pPr>
            <a:endParaRPr sz="1800">
              <a:solidFill>
                <a:schemeClr val="dk2"/>
              </a:solidFill>
              <a:latin typeface="Lato"/>
              <a:ea typeface="Lato"/>
              <a:cs typeface="Lato"/>
              <a:sym typeface="Lato"/>
            </a:endParaRPr>
          </a:p>
          <a:p>
            <a:pPr lvl="0">
              <a:spcBef>
                <a:spcPts val="0"/>
              </a:spcBef>
              <a:buNone/>
            </a:pPr>
            <a:endParaRPr/>
          </a:p>
        </p:txBody>
      </p:sp>
      <p:cxnSp>
        <p:nvCxnSpPr>
          <p:cNvPr id="74" name="Shape 74"/>
          <p:cNvCxnSpPr/>
          <p:nvPr/>
        </p:nvCxnSpPr>
        <p:spPr>
          <a:xfrm>
            <a:off x="4319675" y="1978175"/>
            <a:ext cx="0" cy="2906700"/>
          </a:xfrm>
          <a:prstGeom prst="straightConnector1">
            <a:avLst/>
          </a:prstGeom>
          <a:noFill/>
          <a:ln w="19050" cap="flat" cmpd="sng">
            <a:solidFill>
              <a:schemeClr val="dk2"/>
            </a:solidFill>
            <a:prstDash val="solid"/>
            <a:round/>
            <a:headEnd type="none" w="lg" len="lg"/>
            <a:tailEnd type="none" w="lg" len="lg"/>
          </a:ln>
        </p:spPr>
      </p:cxn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311700" y="391350"/>
            <a:ext cx="8520599" cy="626100"/>
          </a:xfrm>
          <a:prstGeom prst="rect">
            <a:avLst/>
          </a:prstGeom>
        </p:spPr>
        <p:txBody>
          <a:bodyPr lIns="91425" tIns="91425" rIns="91425" bIns="91425" anchor="t" anchorCtr="0">
            <a:noAutofit/>
          </a:bodyPr>
          <a:lstStyle/>
          <a:p>
            <a:pPr lvl="0" rtl="0">
              <a:spcBef>
                <a:spcPts val="0"/>
              </a:spcBef>
              <a:buNone/>
            </a:pPr>
            <a:r>
              <a:rPr lang="en"/>
              <a:t>Introductory Paragraph</a:t>
            </a:r>
          </a:p>
          <a:p>
            <a:pPr lvl="0">
              <a:spcBef>
                <a:spcPts val="0"/>
              </a:spcBef>
              <a:buNone/>
            </a:pPr>
            <a:endParaRPr/>
          </a:p>
        </p:txBody>
      </p:sp>
      <p:sp>
        <p:nvSpPr>
          <p:cNvPr id="80" name="Shape 80"/>
          <p:cNvSpPr txBox="1">
            <a:spLocks noGrp="1"/>
          </p:cNvSpPr>
          <p:nvPr>
            <p:ph type="body" idx="1"/>
          </p:nvPr>
        </p:nvSpPr>
        <p:spPr>
          <a:xfrm>
            <a:off x="311700" y="1152475"/>
            <a:ext cx="8520599" cy="3871500"/>
          </a:xfrm>
          <a:prstGeom prst="rect">
            <a:avLst/>
          </a:prstGeom>
        </p:spPr>
        <p:txBody>
          <a:bodyPr lIns="91425" tIns="91425" rIns="91425" bIns="91425" anchor="t" anchorCtr="0">
            <a:noAutofit/>
          </a:bodyPr>
          <a:lstStyle/>
          <a:p>
            <a:pPr marL="457200" lvl="0" indent="-330200" algn="l" rtl="0">
              <a:lnSpc>
                <a:spcPct val="100000"/>
              </a:lnSpc>
              <a:spcBef>
                <a:spcPts val="0"/>
              </a:spcBef>
              <a:spcAft>
                <a:spcPts val="0"/>
              </a:spcAft>
              <a:buClr>
                <a:srgbClr val="000000"/>
              </a:buClr>
              <a:buSzPct val="100000"/>
              <a:buFont typeface="Cambria"/>
            </a:pPr>
            <a:r>
              <a:rPr lang="en" sz="1600">
                <a:solidFill>
                  <a:srgbClr val="000000"/>
                </a:solidFill>
                <a:latin typeface="Cambria"/>
                <a:ea typeface="Cambria"/>
                <a:cs typeface="Cambria"/>
                <a:sym typeface="Cambria"/>
              </a:rPr>
              <a:t>The introduction sets the tone for an essay.</a:t>
            </a:r>
          </a:p>
          <a:p>
            <a:pPr marL="457200" lvl="0" indent="-330200" algn="l" rtl="0">
              <a:lnSpc>
                <a:spcPct val="100000"/>
              </a:lnSpc>
              <a:spcBef>
                <a:spcPts val="0"/>
              </a:spcBef>
              <a:spcAft>
                <a:spcPts val="0"/>
              </a:spcAft>
              <a:buClr>
                <a:srgbClr val="000000"/>
              </a:buClr>
              <a:buSzPct val="100000"/>
              <a:buFont typeface="Cambria"/>
            </a:pPr>
            <a:r>
              <a:rPr lang="en" sz="1600">
                <a:solidFill>
                  <a:srgbClr val="000000"/>
                </a:solidFill>
                <a:latin typeface="Cambria"/>
                <a:ea typeface="Cambria"/>
                <a:cs typeface="Cambria"/>
                <a:sym typeface="Cambria"/>
              </a:rPr>
              <a:t>A strong introduction will grab the reader’s attention and help keep your paper organized and on topic.  (4-6 complex sentences) </a:t>
            </a:r>
          </a:p>
          <a:p>
            <a:pPr lvl="0" rtl="0">
              <a:lnSpc>
                <a:spcPct val="100000"/>
              </a:lnSpc>
              <a:spcBef>
                <a:spcPts val="0"/>
              </a:spcBef>
              <a:spcAft>
                <a:spcPts val="0"/>
              </a:spcAft>
              <a:buNone/>
            </a:pPr>
            <a:r>
              <a:rPr lang="en" sz="1600">
                <a:solidFill>
                  <a:srgbClr val="000000"/>
                </a:solidFill>
                <a:latin typeface="Cambria"/>
                <a:ea typeface="Cambria"/>
                <a:cs typeface="Cambria"/>
                <a:sym typeface="Cambria"/>
              </a:rPr>
              <a:t>1) Begin with a hook: attention getter</a:t>
            </a:r>
          </a:p>
          <a:p>
            <a:pPr marL="457200" lvl="0" indent="0" rtl="0">
              <a:lnSpc>
                <a:spcPct val="100000"/>
              </a:lnSpc>
              <a:spcBef>
                <a:spcPts val="0"/>
              </a:spcBef>
              <a:spcAft>
                <a:spcPts val="0"/>
              </a:spcAft>
              <a:buNone/>
            </a:pPr>
            <a:r>
              <a:rPr lang="en" sz="1600">
                <a:solidFill>
                  <a:srgbClr val="000000"/>
                </a:solidFill>
                <a:latin typeface="Cambria"/>
                <a:ea typeface="Cambria"/>
                <a:cs typeface="Cambria"/>
                <a:sym typeface="Cambria"/>
              </a:rPr>
              <a:t>a.  Quote, fact/statistic, strong description, interesting fact, global statement-NO QUESTIONS!</a:t>
            </a:r>
          </a:p>
          <a:p>
            <a:pPr marL="457200" lvl="0" indent="0" rtl="0">
              <a:lnSpc>
                <a:spcPct val="100000"/>
              </a:lnSpc>
              <a:spcBef>
                <a:spcPts val="0"/>
              </a:spcBef>
              <a:spcAft>
                <a:spcPts val="0"/>
              </a:spcAft>
              <a:buNone/>
            </a:pPr>
            <a:endParaRPr sz="1600">
              <a:solidFill>
                <a:srgbClr val="000000"/>
              </a:solidFill>
              <a:latin typeface="Cambria"/>
              <a:ea typeface="Cambria"/>
              <a:cs typeface="Cambria"/>
              <a:sym typeface="Cambria"/>
            </a:endParaRPr>
          </a:p>
          <a:p>
            <a:pPr lvl="0" rtl="0">
              <a:lnSpc>
                <a:spcPct val="100000"/>
              </a:lnSpc>
              <a:spcBef>
                <a:spcPts val="0"/>
              </a:spcBef>
              <a:spcAft>
                <a:spcPts val="0"/>
              </a:spcAft>
              <a:buNone/>
            </a:pPr>
            <a:r>
              <a:rPr lang="en" sz="1600">
                <a:solidFill>
                  <a:srgbClr val="000000"/>
                </a:solidFill>
                <a:latin typeface="Cambria"/>
                <a:ea typeface="Cambria"/>
                <a:cs typeface="Cambria"/>
                <a:sym typeface="Cambria"/>
              </a:rPr>
              <a:t>2) Connect hook to topic</a:t>
            </a:r>
          </a:p>
          <a:p>
            <a:pPr lvl="0" indent="457200" rtl="0">
              <a:lnSpc>
                <a:spcPct val="100000"/>
              </a:lnSpc>
              <a:spcBef>
                <a:spcPts val="0"/>
              </a:spcBef>
              <a:spcAft>
                <a:spcPts val="0"/>
              </a:spcAft>
              <a:buNone/>
            </a:pPr>
            <a:r>
              <a:rPr lang="en" sz="1600">
                <a:solidFill>
                  <a:srgbClr val="000000"/>
                </a:solidFill>
                <a:latin typeface="Cambria"/>
                <a:ea typeface="Cambria"/>
                <a:cs typeface="Cambria"/>
                <a:sym typeface="Cambria"/>
              </a:rPr>
              <a:t>a. Explain the topic in detail &amp; relate it to the hook (bridge ideas)</a:t>
            </a:r>
          </a:p>
          <a:p>
            <a:pPr lvl="0" indent="457200" rtl="0">
              <a:lnSpc>
                <a:spcPct val="100000"/>
              </a:lnSpc>
              <a:spcBef>
                <a:spcPts val="0"/>
              </a:spcBef>
              <a:spcAft>
                <a:spcPts val="0"/>
              </a:spcAft>
              <a:buNone/>
            </a:pPr>
            <a:endParaRPr sz="1600">
              <a:solidFill>
                <a:srgbClr val="000000"/>
              </a:solidFill>
              <a:latin typeface="Cambria"/>
              <a:ea typeface="Cambria"/>
              <a:cs typeface="Cambria"/>
              <a:sym typeface="Cambria"/>
            </a:endParaRPr>
          </a:p>
          <a:p>
            <a:pPr lvl="0" rtl="0">
              <a:lnSpc>
                <a:spcPct val="100000"/>
              </a:lnSpc>
              <a:spcBef>
                <a:spcPts val="0"/>
              </a:spcBef>
              <a:spcAft>
                <a:spcPts val="0"/>
              </a:spcAft>
              <a:buNone/>
            </a:pPr>
            <a:r>
              <a:rPr lang="en" sz="1600">
                <a:solidFill>
                  <a:srgbClr val="000000"/>
                </a:solidFill>
                <a:latin typeface="Cambria"/>
                <a:ea typeface="Cambria"/>
                <a:cs typeface="Cambria"/>
                <a:sym typeface="Cambria"/>
              </a:rPr>
              <a:t>3) Thesis statement (claim, assertion) </a:t>
            </a:r>
          </a:p>
          <a:p>
            <a:pPr lvl="0" indent="457200" rtl="0">
              <a:lnSpc>
                <a:spcPct val="100000"/>
              </a:lnSpc>
              <a:spcBef>
                <a:spcPts val="0"/>
              </a:spcBef>
              <a:spcAft>
                <a:spcPts val="0"/>
              </a:spcAft>
              <a:buNone/>
            </a:pPr>
            <a:r>
              <a:rPr lang="en" sz="1600">
                <a:solidFill>
                  <a:srgbClr val="000000"/>
                </a:solidFill>
                <a:latin typeface="Cambria"/>
                <a:ea typeface="Cambria"/>
                <a:cs typeface="Cambria"/>
                <a:sym typeface="Cambria"/>
              </a:rPr>
              <a:t>a.  This is the backbone of your essay</a:t>
            </a:r>
          </a:p>
          <a:p>
            <a:pPr lvl="0" indent="457200" rtl="0">
              <a:lnSpc>
                <a:spcPct val="100000"/>
              </a:lnSpc>
              <a:spcBef>
                <a:spcPts val="0"/>
              </a:spcBef>
              <a:spcAft>
                <a:spcPts val="0"/>
              </a:spcAft>
              <a:buNone/>
            </a:pPr>
            <a:r>
              <a:rPr lang="en" sz="1600">
                <a:solidFill>
                  <a:srgbClr val="000000"/>
                </a:solidFill>
                <a:latin typeface="Cambria"/>
                <a:ea typeface="Cambria"/>
                <a:cs typeface="Cambria"/>
                <a:sym typeface="Cambria"/>
              </a:rPr>
              <a:t>b. Directly relates to each body paragraph</a:t>
            </a:r>
          </a:p>
          <a:p>
            <a:pPr lvl="0" indent="457200">
              <a:lnSpc>
                <a:spcPct val="100000"/>
              </a:lnSpc>
              <a:spcBef>
                <a:spcPts val="0"/>
              </a:spcBef>
              <a:spcAft>
                <a:spcPts val="0"/>
              </a:spcAft>
              <a:buNone/>
            </a:pPr>
            <a:r>
              <a:rPr lang="en" sz="1600">
                <a:solidFill>
                  <a:srgbClr val="000000"/>
                </a:solidFill>
                <a:latin typeface="Cambria"/>
                <a:ea typeface="Cambria"/>
                <a:cs typeface="Cambria"/>
                <a:sym typeface="Cambria"/>
              </a:rPr>
              <a:t>c.   Last sentence of your introduction</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311700" y="93900"/>
            <a:ext cx="8520599" cy="592500"/>
          </a:xfrm>
          <a:prstGeom prst="rect">
            <a:avLst/>
          </a:prstGeom>
        </p:spPr>
        <p:txBody>
          <a:bodyPr lIns="91425" tIns="91425" rIns="91425" bIns="91425" anchor="t" anchorCtr="0">
            <a:noAutofit/>
          </a:bodyPr>
          <a:lstStyle/>
          <a:p>
            <a:pPr lvl="0">
              <a:spcBef>
                <a:spcPts val="0"/>
              </a:spcBef>
              <a:buNone/>
            </a:pPr>
            <a:r>
              <a:rPr lang="en"/>
              <a:t>Thesis, Claim, Assertion</a:t>
            </a:r>
          </a:p>
        </p:txBody>
      </p:sp>
      <p:graphicFrame>
        <p:nvGraphicFramePr>
          <p:cNvPr id="86" name="Shape 86"/>
          <p:cNvGraphicFramePr/>
          <p:nvPr/>
        </p:nvGraphicFramePr>
        <p:xfrm>
          <a:off x="311700" y="621525"/>
          <a:ext cx="8684775" cy="3642450"/>
        </p:xfrm>
        <a:graphic>
          <a:graphicData uri="http://schemas.openxmlformats.org/drawingml/2006/table">
            <a:tbl>
              <a:tblPr>
                <a:noFill/>
                <a:tableStyleId>{09B5C893-8AF3-47E1-91D6-8C510F2B3EF1}</a:tableStyleId>
              </a:tblPr>
              <a:tblGrid>
                <a:gridCol w="1327025"/>
                <a:gridCol w="7357750"/>
              </a:tblGrid>
              <a:tr h="906350">
                <a:tc>
                  <a:txBody>
                    <a:bodyPr/>
                    <a:lstStyle/>
                    <a:p>
                      <a:pPr lvl="0" rtl="0">
                        <a:lnSpc>
                          <a:spcPct val="115000"/>
                        </a:lnSpc>
                        <a:spcBef>
                          <a:spcPts val="0"/>
                        </a:spcBef>
                        <a:buNone/>
                      </a:pPr>
                      <a:r>
                        <a:rPr lang="en">
                          <a:latin typeface="Cambria"/>
                          <a:ea typeface="Cambria"/>
                          <a:cs typeface="Cambria"/>
                          <a:sym typeface="Cambria"/>
                        </a:rPr>
                        <a:t>Key</a:t>
                      </a:r>
                    </a:p>
                    <a:p>
                      <a:pPr lvl="0" rtl="0">
                        <a:lnSpc>
                          <a:spcPct val="115000"/>
                        </a:lnSpc>
                        <a:spcBef>
                          <a:spcPts val="0"/>
                        </a:spcBef>
                        <a:buNone/>
                      </a:pPr>
                      <a:r>
                        <a:rPr lang="en">
                          <a:latin typeface="Cambria"/>
                          <a:ea typeface="Cambria"/>
                          <a:cs typeface="Cambria"/>
                          <a:sym typeface="Cambria"/>
                        </a:rPr>
                        <a:t>Words</a:t>
                      </a:r>
                    </a:p>
                  </a:txBody>
                  <a:tcPr marL="63500" marR="63500" marT="63500" marB="63500"/>
                </a:tc>
                <a:tc>
                  <a:txBody>
                    <a:bodyPr/>
                    <a:lstStyle/>
                    <a:p>
                      <a:pPr lvl="0" rtl="0">
                        <a:lnSpc>
                          <a:spcPct val="115000"/>
                        </a:lnSpc>
                        <a:spcBef>
                          <a:spcPts val="0"/>
                        </a:spcBef>
                        <a:buNone/>
                      </a:pPr>
                      <a:r>
                        <a:rPr lang="en">
                          <a:latin typeface="Cambria"/>
                          <a:ea typeface="Cambria"/>
                          <a:cs typeface="Cambria"/>
                          <a:sym typeface="Cambria"/>
                        </a:rPr>
                        <a:t>claim, assertion, relation, set-up, main idea, purpose, backbone, argument, preview, intro, analytical, confident, direct, basis, sets tone, foundation</a:t>
                      </a:r>
                    </a:p>
                  </a:txBody>
                  <a:tcPr marL="63500" marR="63500" marT="63500" marB="63500"/>
                </a:tc>
              </a:tr>
              <a:tr h="684025">
                <a:tc>
                  <a:txBody>
                    <a:bodyPr/>
                    <a:lstStyle/>
                    <a:p>
                      <a:pPr lvl="0" rtl="0">
                        <a:lnSpc>
                          <a:spcPct val="115000"/>
                        </a:lnSpc>
                        <a:spcBef>
                          <a:spcPts val="0"/>
                        </a:spcBef>
                        <a:buNone/>
                      </a:pPr>
                      <a:r>
                        <a:rPr lang="en">
                          <a:latin typeface="Cambria"/>
                          <a:ea typeface="Cambria"/>
                          <a:cs typeface="Cambria"/>
                          <a:sym typeface="Cambria"/>
                        </a:rPr>
                        <a:t>Always</a:t>
                      </a:r>
                    </a:p>
                    <a:p>
                      <a:pPr lvl="0" rtl="0">
                        <a:lnSpc>
                          <a:spcPct val="115000"/>
                        </a:lnSpc>
                        <a:spcBef>
                          <a:spcPts val="0"/>
                        </a:spcBef>
                        <a:buNone/>
                      </a:pPr>
                      <a:r>
                        <a:rPr lang="en">
                          <a:latin typeface="Cambria"/>
                          <a:ea typeface="Cambria"/>
                          <a:cs typeface="Cambria"/>
                          <a:sym typeface="Cambria"/>
                        </a:rPr>
                        <a:t>Present</a:t>
                      </a:r>
                    </a:p>
                  </a:txBody>
                  <a:tcPr marL="63500" marR="63500" marT="63500" marB="63500"/>
                </a:tc>
                <a:tc>
                  <a:txBody>
                    <a:bodyPr/>
                    <a:lstStyle/>
                    <a:p>
                      <a:pPr marL="0" lvl="0" indent="0" rtl="0">
                        <a:lnSpc>
                          <a:spcPct val="115000"/>
                        </a:lnSpc>
                        <a:spcBef>
                          <a:spcPts val="0"/>
                        </a:spcBef>
                        <a:buNone/>
                      </a:pPr>
                      <a:r>
                        <a:rPr lang="en">
                          <a:latin typeface="Cambria"/>
                          <a:ea typeface="Cambria"/>
                          <a:cs typeface="Cambria"/>
                          <a:sym typeface="Cambria"/>
                        </a:rPr>
                        <a:t>depth, topic, main idea/central idea, clarity, subtopics, complexity, focus, ANSWER TO THE PROMPT! at the end of the intro, purpose, consistency </a:t>
                      </a:r>
                    </a:p>
                  </a:txBody>
                  <a:tcPr marL="63500" marR="63500" marT="63500" marB="63500"/>
                </a:tc>
              </a:tr>
              <a:tr h="684025">
                <a:tc>
                  <a:txBody>
                    <a:bodyPr/>
                    <a:lstStyle/>
                    <a:p>
                      <a:pPr lvl="0" rtl="0">
                        <a:lnSpc>
                          <a:spcPct val="115000"/>
                        </a:lnSpc>
                        <a:spcBef>
                          <a:spcPts val="0"/>
                        </a:spcBef>
                        <a:buNone/>
                      </a:pPr>
                      <a:r>
                        <a:rPr lang="en">
                          <a:latin typeface="Cambria"/>
                          <a:ea typeface="Cambria"/>
                          <a:cs typeface="Cambria"/>
                          <a:sym typeface="Cambria"/>
                        </a:rPr>
                        <a:t>Sometimes</a:t>
                      </a:r>
                    </a:p>
                    <a:p>
                      <a:pPr lvl="0" rtl="0">
                        <a:lnSpc>
                          <a:spcPct val="115000"/>
                        </a:lnSpc>
                        <a:spcBef>
                          <a:spcPts val="0"/>
                        </a:spcBef>
                        <a:buNone/>
                      </a:pPr>
                      <a:r>
                        <a:rPr lang="en">
                          <a:latin typeface="Cambria"/>
                          <a:ea typeface="Cambria"/>
                          <a:cs typeface="Cambria"/>
                          <a:sym typeface="Cambria"/>
                        </a:rPr>
                        <a:t>Present</a:t>
                      </a:r>
                    </a:p>
                  </a:txBody>
                  <a:tcPr marL="63500" marR="63500" marT="63500" marB="63500"/>
                </a:tc>
                <a:tc>
                  <a:txBody>
                    <a:bodyPr/>
                    <a:lstStyle/>
                    <a:p>
                      <a:pPr lvl="0" rtl="0">
                        <a:lnSpc>
                          <a:spcPct val="115000"/>
                        </a:lnSpc>
                        <a:spcBef>
                          <a:spcPts val="0"/>
                        </a:spcBef>
                        <a:buNone/>
                      </a:pPr>
                      <a:r>
                        <a:rPr lang="en">
                          <a:latin typeface="Cambria"/>
                          <a:ea typeface="Cambria"/>
                          <a:cs typeface="Cambria"/>
                          <a:sym typeface="Cambria"/>
                        </a:rPr>
                        <a:t>theme, opinions, facts, point of view, character info, analysis, counterclaim, setting info, sources, research, </a:t>
                      </a:r>
                    </a:p>
                  </a:txBody>
                  <a:tcPr marL="63500" marR="63500" marT="63500" marB="63500"/>
                </a:tc>
              </a:tr>
              <a:tr h="684025">
                <a:tc>
                  <a:txBody>
                    <a:bodyPr/>
                    <a:lstStyle/>
                    <a:p>
                      <a:pPr lvl="0" rtl="0">
                        <a:lnSpc>
                          <a:spcPct val="115000"/>
                        </a:lnSpc>
                        <a:spcBef>
                          <a:spcPts val="0"/>
                        </a:spcBef>
                        <a:buNone/>
                      </a:pPr>
                      <a:r>
                        <a:rPr lang="en">
                          <a:latin typeface="Cambria"/>
                          <a:ea typeface="Cambria"/>
                          <a:cs typeface="Cambria"/>
                          <a:sym typeface="Cambria"/>
                        </a:rPr>
                        <a:t>Never Present</a:t>
                      </a:r>
                    </a:p>
                  </a:txBody>
                  <a:tcPr marL="63500" marR="63500" marT="63500" marB="63500"/>
                </a:tc>
                <a:tc>
                  <a:txBody>
                    <a:bodyPr/>
                    <a:lstStyle/>
                    <a:p>
                      <a:pPr marL="0" lvl="0" indent="0" rtl="0">
                        <a:lnSpc>
                          <a:spcPct val="115000"/>
                        </a:lnSpc>
                        <a:spcBef>
                          <a:spcPts val="0"/>
                        </a:spcBef>
                        <a:buNone/>
                      </a:pPr>
                      <a:r>
                        <a:rPr lang="en">
                          <a:latin typeface="Cambria"/>
                          <a:ea typeface="Cambria"/>
                          <a:cs typeface="Cambria"/>
                          <a:sym typeface="Cambria"/>
                        </a:rPr>
                        <a:t>first person, quotes, questions, dialogue, plot summary, fluff, all no nos, unsupported sub-topics, </a:t>
                      </a:r>
                    </a:p>
                  </a:txBody>
                  <a:tcPr marL="63500" marR="63500" marT="63500" marB="63500"/>
                </a:tc>
              </a:tr>
              <a:tr h="684025">
                <a:tc>
                  <a:txBody>
                    <a:bodyPr/>
                    <a:lstStyle/>
                    <a:p>
                      <a:pPr lvl="0" rtl="0">
                        <a:lnSpc>
                          <a:spcPct val="115000"/>
                        </a:lnSpc>
                        <a:spcBef>
                          <a:spcPts val="0"/>
                        </a:spcBef>
                        <a:buNone/>
                      </a:pPr>
                      <a:r>
                        <a:rPr lang="en">
                          <a:latin typeface="Cambria"/>
                          <a:ea typeface="Cambria"/>
                          <a:cs typeface="Cambria"/>
                          <a:sym typeface="Cambria"/>
                        </a:rPr>
                        <a:t>Definition</a:t>
                      </a:r>
                    </a:p>
                  </a:txBody>
                  <a:tcPr marL="63500" marR="63500" marT="63500" marB="63500"/>
                </a:tc>
                <a:tc>
                  <a:txBody>
                    <a:bodyPr/>
                    <a:lstStyle/>
                    <a:p>
                      <a:pPr lvl="0" rtl="0">
                        <a:lnSpc>
                          <a:spcPct val="115000"/>
                        </a:lnSpc>
                        <a:spcBef>
                          <a:spcPts val="0"/>
                        </a:spcBef>
                        <a:buNone/>
                      </a:pPr>
                      <a:r>
                        <a:rPr lang="en">
                          <a:latin typeface="Cambria"/>
                          <a:ea typeface="Cambria"/>
                          <a:cs typeface="Cambria"/>
                          <a:sym typeface="Cambria"/>
                        </a:rPr>
                        <a:t>Write your own...</a:t>
                      </a:r>
                    </a:p>
                    <a:p>
                      <a:pPr marL="254000" lvl="0" indent="0" rtl="0">
                        <a:lnSpc>
                          <a:spcPct val="115000"/>
                        </a:lnSpc>
                        <a:spcBef>
                          <a:spcPts val="0"/>
                        </a:spcBef>
                        <a:buNone/>
                      </a:pPr>
                      <a:r>
                        <a:rPr lang="en">
                          <a:latin typeface="Cambria"/>
                          <a:ea typeface="Cambria"/>
                          <a:cs typeface="Cambria"/>
                          <a:sym typeface="Cambria"/>
                        </a:rPr>
                        <a:t> </a:t>
                      </a:r>
                    </a:p>
                  </a:txBody>
                  <a:tcPr marL="63500" marR="63500" marT="63500" marB="63500"/>
                </a:tc>
              </a:tr>
            </a:tbl>
          </a:graphicData>
        </a:graphic>
      </p:graphicFrame>
      <p:sp>
        <p:nvSpPr>
          <p:cNvPr id="87" name="Shape 87"/>
          <p:cNvSpPr txBox="1"/>
          <p:nvPr/>
        </p:nvSpPr>
        <p:spPr>
          <a:xfrm>
            <a:off x="111100" y="4263975"/>
            <a:ext cx="8981700" cy="755400"/>
          </a:xfrm>
          <a:prstGeom prst="rect">
            <a:avLst/>
          </a:prstGeom>
          <a:noFill/>
          <a:ln>
            <a:noFill/>
          </a:ln>
        </p:spPr>
        <p:txBody>
          <a:bodyPr lIns="91425" tIns="91425" rIns="91425" bIns="91425" anchor="ctr" anchorCtr="0">
            <a:noAutofit/>
          </a:bodyPr>
          <a:lstStyle/>
          <a:p>
            <a:pPr lvl="0" rtl="0">
              <a:lnSpc>
                <a:spcPct val="150000"/>
              </a:lnSpc>
              <a:spcBef>
                <a:spcPts val="0"/>
              </a:spcBef>
              <a:buNone/>
            </a:pPr>
            <a:r>
              <a:rPr lang="en" sz="1100">
                <a:latin typeface="Cambria"/>
                <a:ea typeface="Cambria"/>
                <a:cs typeface="Cambria"/>
                <a:sym typeface="Cambria"/>
              </a:rPr>
              <a:t>In the ________(book)_____, ____(by)___________, the ________(topic)_____________ is shown by _______(1)_______, _____(2)______, and __________(3)________. </a:t>
            </a:r>
          </a:p>
          <a:p>
            <a:pPr lvl="0" rtl="0">
              <a:spcBef>
                <a:spcPts val="0"/>
              </a:spcBef>
              <a:buNone/>
            </a:pPr>
            <a:r>
              <a:rPr lang="en" sz="1100">
                <a:latin typeface="Cambria"/>
                <a:ea typeface="Cambria"/>
                <a:cs typeface="Cambria"/>
                <a:sym typeface="Cambria"/>
              </a:rPr>
              <a:t>In </a:t>
            </a:r>
            <a:r>
              <a:rPr lang="en" sz="1100" i="1">
                <a:latin typeface="Cambria"/>
                <a:ea typeface="Cambria"/>
                <a:cs typeface="Cambria"/>
                <a:sym typeface="Cambria"/>
              </a:rPr>
              <a:t>Of Mice and Men</a:t>
            </a:r>
            <a:r>
              <a:rPr lang="en" sz="1100">
                <a:latin typeface="Cambria"/>
                <a:ea typeface="Cambria"/>
                <a:cs typeface="Cambria"/>
                <a:sym typeface="Cambria"/>
              </a:rPr>
              <a:t>, by John Steinbeck, the George’s was/was not justified in killing Lennie because  ____________, ___________, and ___________________.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44425"/>
            <a:ext cx="8520599" cy="473100"/>
          </a:xfrm>
          <a:prstGeom prst="rect">
            <a:avLst/>
          </a:prstGeom>
        </p:spPr>
        <p:txBody>
          <a:bodyPr lIns="91425" tIns="91425" rIns="91425" bIns="91425" anchor="t" anchorCtr="0">
            <a:noAutofit/>
          </a:bodyPr>
          <a:lstStyle/>
          <a:p>
            <a:pPr lvl="0" algn="ctr">
              <a:spcBef>
                <a:spcPts val="0"/>
              </a:spcBef>
              <a:buNone/>
            </a:pPr>
            <a:r>
              <a:rPr lang="en"/>
              <a:t>Body Paragraphs</a:t>
            </a:r>
          </a:p>
        </p:txBody>
      </p:sp>
      <p:graphicFrame>
        <p:nvGraphicFramePr>
          <p:cNvPr id="93" name="Shape 93"/>
          <p:cNvGraphicFramePr/>
          <p:nvPr/>
        </p:nvGraphicFramePr>
        <p:xfrm>
          <a:off x="152400" y="692150"/>
          <a:ext cx="8878250" cy="4592321"/>
        </p:xfrm>
        <a:graphic>
          <a:graphicData uri="http://schemas.openxmlformats.org/drawingml/2006/table">
            <a:tbl>
              <a:tblPr>
                <a:noFill/>
                <a:tableStyleId>{09B5C893-8AF3-47E1-91D6-8C510F2B3EF1}</a:tableStyleId>
              </a:tblPr>
              <a:tblGrid>
                <a:gridCol w="7198600"/>
                <a:gridCol w="1679650"/>
              </a:tblGrid>
              <a:tr h="4291975">
                <a:tc>
                  <a:txBody>
                    <a:bodyPr/>
                    <a:lstStyle/>
                    <a:p>
                      <a:pPr lvl="0" rtl="0">
                        <a:lnSpc>
                          <a:spcPct val="100000"/>
                        </a:lnSpc>
                        <a:spcBef>
                          <a:spcPts val="0"/>
                        </a:spcBef>
                        <a:buNone/>
                      </a:pPr>
                      <a:r>
                        <a:rPr lang="en" sz="1300">
                          <a:highlight>
                            <a:srgbClr val="00FFFF"/>
                          </a:highlight>
                        </a:rPr>
                        <a:t>(TS) Topic Sentence (claim, assertion):</a:t>
                      </a:r>
                    </a:p>
                    <a:p>
                      <a:pPr marL="457200" lvl="0" indent="-311150" rtl="0">
                        <a:lnSpc>
                          <a:spcPct val="100000"/>
                        </a:lnSpc>
                        <a:spcBef>
                          <a:spcPts val="0"/>
                        </a:spcBef>
                        <a:spcAft>
                          <a:spcPts val="200"/>
                        </a:spcAft>
                        <a:buSzPct val="100000"/>
                        <a:buChar char="●"/>
                      </a:pPr>
                      <a:r>
                        <a:rPr lang="en" sz="1300"/>
                        <a:t>Everything in the paragraph must relate to this idea (umbrella)</a:t>
                      </a:r>
                    </a:p>
                    <a:p>
                      <a:pPr marL="457200" lvl="0" indent="-311150" rtl="0">
                        <a:lnSpc>
                          <a:spcPct val="100000"/>
                        </a:lnSpc>
                        <a:spcBef>
                          <a:spcPts val="0"/>
                        </a:spcBef>
                        <a:spcAft>
                          <a:spcPts val="200"/>
                        </a:spcAft>
                        <a:buSzPct val="100000"/>
                        <a:buChar char="●"/>
                      </a:pPr>
                      <a:r>
                        <a:rPr lang="en" sz="1300"/>
                        <a:t>Relates directly to the thesis (5 paragraph essay)</a:t>
                      </a:r>
                    </a:p>
                    <a:p>
                      <a:pPr marL="457200" lvl="0" indent="-311150" rtl="0">
                        <a:lnSpc>
                          <a:spcPct val="100000"/>
                        </a:lnSpc>
                        <a:spcBef>
                          <a:spcPts val="0"/>
                        </a:spcBef>
                        <a:spcAft>
                          <a:spcPts val="200"/>
                        </a:spcAft>
                        <a:buSzPct val="100000"/>
                        <a:buChar char="●"/>
                      </a:pPr>
                      <a:r>
                        <a:rPr lang="en" sz="1300"/>
                        <a:t>No quotes</a:t>
                      </a:r>
                    </a:p>
                    <a:p>
                      <a:pPr marL="457200" lvl="0" indent="-311150" rtl="0">
                        <a:lnSpc>
                          <a:spcPct val="100000"/>
                        </a:lnSpc>
                        <a:spcBef>
                          <a:spcPts val="0"/>
                        </a:spcBef>
                        <a:buSzPct val="100000"/>
                        <a:buChar char="●"/>
                      </a:pPr>
                      <a:r>
                        <a:rPr lang="en" sz="1300"/>
                        <a:t>Trick: rewrite the question</a:t>
                      </a:r>
                    </a:p>
                    <a:p>
                      <a:pPr lvl="0" rtl="0">
                        <a:lnSpc>
                          <a:spcPct val="100000"/>
                        </a:lnSpc>
                        <a:spcBef>
                          <a:spcPts val="0"/>
                        </a:spcBef>
                        <a:buNone/>
                      </a:pPr>
                      <a:r>
                        <a:rPr lang="en" sz="1300">
                          <a:highlight>
                            <a:srgbClr val="FFFF00"/>
                          </a:highlight>
                        </a:rPr>
                        <a:t>(CD) Concrete Detail: Evidence (data, evidence):</a:t>
                      </a:r>
                    </a:p>
                    <a:p>
                      <a:pPr marL="457200" lvl="0" indent="-311150" rtl="0">
                        <a:lnSpc>
                          <a:spcPct val="100000"/>
                        </a:lnSpc>
                        <a:spcBef>
                          <a:spcPts val="0"/>
                        </a:spcBef>
                        <a:spcAft>
                          <a:spcPts val="200"/>
                        </a:spcAft>
                        <a:buSzPct val="100000"/>
                        <a:buChar char="●"/>
                      </a:pPr>
                      <a:r>
                        <a:rPr lang="en" sz="1300"/>
                        <a:t>Concrete detail- quotes, facts, paraphrase, hard evidence</a:t>
                      </a:r>
                    </a:p>
                    <a:p>
                      <a:pPr marL="457200" lvl="0" indent="-311150" rtl="0">
                        <a:lnSpc>
                          <a:spcPct val="100000"/>
                        </a:lnSpc>
                        <a:spcBef>
                          <a:spcPts val="0"/>
                        </a:spcBef>
                        <a:spcAft>
                          <a:spcPts val="200"/>
                        </a:spcAft>
                        <a:buSzPct val="100000"/>
                        <a:buChar char="●"/>
                      </a:pPr>
                      <a:r>
                        <a:rPr lang="en" sz="1300"/>
                        <a:t>Be sure to build a sentence around your evidence, don’t just stick them in without any introduction.</a:t>
                      </a:r>
                    </a:p>
                    <a:p>
                      <a:pPr marL="457200" lvl="0" indent="-311150" rtl="0">
                        <a:lnSpc>
                          <a:spcPct val="100000"/>
                        </a:lnSpc>
                        <a:spcBef>
                          <a:spcPts val="0"/>
                        </a:spcBef>
                        <a:spcAft>
                          <a:spcPts val="200"/>
                        </a:spcAft>
                        <a:buSzPct val="100000"/>
                        <a:buChar char="●"/>
                      </a:pPr>
                      <a:r>
                        <a:rPr lang="en" sz="1300"/>
                        <a:t>One must be a quote</a:t>
                      </a:r>
                    </a:p>
                    <a:p>
                      <a:pPr marL="457200" lvl="0" indent="-311150" rtl="0">
                        <a:lnSpc>
                          <a:spcPct val="100000"/>
                        </a:lnSpc>
                        <a:spcBef>
                          <a:spcPts val="0"/>
                        </a:spcBef>
                        <a:buSzPct val="100000"/>
                        <a:buChar char="●"/>
                      </a:pPr>
                      <a:r>
                        <a:rPr lang="en" sz="1300"/>
                        <a:t>In-text citation (author #). – no comma</a:t>
                      </a:r>
                    </a:p>
                    <a:p>
                      <a:pPr lvl="0" rtl="0">
                        <a:lnSpc>
                          <a:spcPct val="100000"/>
                        </a:lnSpc>
                        <a:spcBef>
                          <a:spcPts val="0"/>
                        </a:spcBef>
                        <a:buNone/>
                      </a:pPr>
                      <a:r>
                        <a:rPr lang="en" sz="1300">
                          <a:highlight>
                            <a:srgbClr val="00FF00"/>
                          </a:highlight>
                        </a:rPr>
                        <a:t>(CM) Commentary, warrant, analysis, reasoning</a:t>
                      </a:r>
                    </a:p>
                    <a:p>
                      <a:pPr marL="457200" lvl="0" indent="-311150" rtl="0">
                        <a:lnSpc>
                          <a:spcPct val="100000"/>
                        </a:lnSpc>
                        <a:spcBef>
                          <a:spcPts val="0"/>
                        </a:spcBef>
                        <a:spcAft>
                          <a:spcPts val="200"/>
                        </a:spcAft>
                        <a:buSzPct val="100000"/>
                        <a:buChar char="●"/>
                      </a:pPr>
                      <a:r>
                        <a:rPr lang="en" sz="1300"/>
                        <a:t>Analysis, analysis, analysis!!!</a:t>
                      </a:r>
                    </a:p>
                    <a:p>
                      <a:pPr marL="457200" lvl="0" indent="-311150" rtl="0">
                        <a:lnSpc>
                          <a:spcPct val="100000"/>
                        </a:lnSpc>
                        <a:spcBef>
                          <a:spcPts val="0"/>
                        </a:spcBef>
                        <a:spcAft>
                          <a:spcPts val="200"/>
                        </a:spcAft>
                        <a:buSzPct val="100000"/>
                        <a:buChar char="●"/>
                      </a:pPr>
                      <a:r>
                        <a:rPr lang="en" sz="1300"/>
                        <a:t>How does the evidence support the topic sentence?</a:t>
                      </a:r>
                    </a:p>
                    <a:p>
                      <a:pPr marL="457200" lvl="0" indent="-311150" rtl="0">
                        <a:lnSpc>
                          <a:spcPct val="100000"/>
                        </a:lnSpc>
                        <a:spcBef>
                          <a:spcPts val="0"/>
                        </a:spcBef>
                        <a:spcAft>
                          <a:spcPts val="200"/>
                        </a:spcAft>
                        <a:buSzPct val="100000"/>
                        <a:buChar char="●"/>
                      </a:pPr>
                      <a:r>
                        <a:rPr lang="en" sz="1300"/>
                        <a:t>2-3 sentences follow each piece of evidence</a:t>
                      </a:r>
                    </a:p>
                    <a:p>
                      <a:pPr marL="457200" lvl="0" indent="-311150" rtl="0">
                        <a:lnSpc>
                          <a:spcPct val="100000"/>
                        </a:lnSpc>
                        <a:spcBef>
                          <a:spcPts val="0"/>
                        </a:spcBef>
                        <a:spcAft>
                          <a:spcPts val="200"/>
                        </a:spcAft>
                        <a:buSzPct val="100000"/>
                        <a:buChar char="●"/>
                      </a:pPr>
                      <a:r>
                        <a:rPr lang="en" sz="1300"/>
                        <a:t>Avoid plot summary</a:t>
                      </a:r>
                    </a:p>
                    <a:p>
                      <a:pPr marL="457200" lvl="0" indent="-311150" rtl="0">
                        <a:lnSpc>
                          <a:spcPct val="100000"/>
                        </a:lnSpc>
                        <a:spcBef>
                          <a:spcPts val="0"/>
                        </a:spcBef>
                        <a:spcAft>
                          <a:spcPts val="200"/>
                        </a:spcAft>
                        <a:buSzPct val="100000"/>
                        <a:buChar char="●"/>
                      </a:pPr>
                      <a:r>
                        <a:rPr lang="en" sz="1300"/>
                        <a:t>Answer the WHY?</a:t>
                      </a:r>
                    </a:p>
                    <a:p>
                      <a:pPr marL="457200" lvl="0" indent="-311150" rtl="0">
                        <a:lnSpc>
                          <a:spcPct val="100000"/>
                        </a:lnSpc>
                        <a:spcBef>
                          <a:spcPts val="0"/>
                        </a:spcBef>
                        <a:buSzPct val="100000"/>
                        <a:buChar char="●"/>
                      </a:pPr>
                      <a:r>
                        <a:rPr lang="en" sz="1300"/>
                        <a:t>Think annotations</a:t>
                      </a:r>
                    </a:p>
                    <a:p>
                      <a:pPr lvl="0" rtl="0">
                        <a:lnSpc>
                          <a:spcPct val="100000"/>
                        </a:lnSpc>
                        <a:spcBef>
                          <a:spcPts val="0"/>
                        </a:spcBef>
                        <a:buNone/>
                      </a:pPr>
                      <a:r>
                        <a:rPr lang="en" sz="1300">
                          <a:highlight>
                            <a:srgbClr val="00FFFF"/>
                          </a:highlight>
                        </a:rPr>
                        <a:t>(CS) Concluding Sentence:</a:t>
                      </a:r>
                    </a:p>
                    <a:p>
                      <a:pPr marL="457200" lvl="0" indent="-311150" rtl="0">
                        <a:lnSpc>
                          <a:spcPct val="100000"/>
                        </a:lnSpc>
                        <a:spcBef>
                          <a:spcPts val="0"/>
                        </a:spcBef>
                        <a:spcAft>
                          <a:spcPts val="200"/>
                        </a:spcAft>
                        <a:buSzPct val="100000"/>
                        <a:buChar char="●"/>
                      </a:pPr>
                      <a:r>
                        <a:rPr lang="en" sz="1300"/>
                        <a:t>Wrap up your thoughts without being repetitive</a:t>
                      </a:r>
                    </a:p>
                    <a:p>
                      <a:pPr marL="457200" lvl="0" indent="-311150" rtl="0">
                        <a:lnSpc>
                          <a:spcPct val="100000"/>
                        </a:lnSpc>
                        <a:spcBef>
                          <a:spcPts val="0"/>
                        </a:spcBef>
                        <a:buSzPct val="100000"/>
                        <a:buChar char="●"/>
                      </a:pPr>
                      <a:r>
                        <a:rPr lang="en" sz="1300"/>
                        <a:t>Transition to next topic (body paragraph 1&amp;2 in an essay)</a:t>
                      </a:r>
                    </a:p>
                  </a:txBody>
                  <a:tcPr marL="63500" marR="63500" marT="63500" marB="63500"/>
                </a:tc>
                <a:tc>
                  <a:txBody>
                    <a:bodyPr/>
                    <a:lstStyle/>
                    <a:p>
                      <a:pPr lvl="0" rtl="0">
                        <a:spcBef>
                          <a:spcPts val="0"/>
                        </a:spcBef>
                        <a:buNone/>
                      </a:pPr>
                      <a:r>
                        <a:rPr lang="en" b="1"/>
                        <a:t>TS</a:t>
                      </a:r>
                    </a:p>
                    <a:p>
                      <a:pPr lvl="0" rtl="0">
                        <a:spcBef>
                          <a:spcPts val="0"/>
                        </a:spcBef>
                        <a:buNone/>
                      </a:pPr>
                      <a:r>
                        <a:rPr lang="en" b="1"/>
                        <a:t>CD</a:t>
                      </a:r>
                    </a:p>
                    <a:p>
                      <a:pPr lvl="0" rtl="0">
                        <a:spcBef>
                          <a:spcPts val="0"/>
                        </a:spcBef>
                        <a:buNone/>
                      </a:pPr>
                      <a:r>
                        <a:rPr lang="en" b="1"/>
                        <a:t>CM</a:t>
                      </a:r>
                    </a:p>
                    <a:p>
                      <a:pPr lvl="0" rtl="0">
                        <a:spcBef>
                          <a:spcPts val="0"/>
                        </a:spcBef>
                        <a:buNone/>
                      </a:pPr>
                      <a:r>
                        <a:rPr lang="en" b="1"/>
                        <a:t>CM</a:t>
                      </a:r>
                    </a:p>
                    <a:p>
                      <a:pPr lvl="0" rtl="0">
                        <a:spcBef>
                          <a:spcPts val="0"/>
                        </a:spcBef>
                        <a:buNone/>
                      </a:pPr>
                      <a:r>
                        <a:rPr lang="en" b="1"/>
                        <a:t>CD</a:t>
                      </a:r>
                    </a:p>
                    <a:p>
                      <a:pPr lvl="0" rtl="0">
                        <a:spcBef>
                          <a:spcPts val="0"/>
                        </a:spcBef>
                        <a:buNone/>
                      </a:pPr>
                      <a:r>
                        <a:rPr lang="en" b="1"/>
                        <a:t>CM</a:t>
                      </a:r>
                    </a:p>
                    <a:p>
                      <a:pPr lvl="0" rtl="0">
                        <a:spcBef>
                          <a:spcPts val="0"/>
                        </a:spcBef>
                        <a:buNone/>
                      </a:pPr>
                      <a:r>
                        <a:rPr lang="en" b="1"/>
                        <a:t>CM</a:t>
                      </a:r>
                    </a:p>
                    <a:p>
                      <a:pPr lvl="0" rtl="0">
                        <a:spcBef>
                          <a:spcPts val="0"/>
                        </a:spcBef>
                        <a:buNone/>
                      </a:pPr>
                      <a:r>
                        <a:rPr lang="en" b="1"/>
                        <a:t>CS/T </a:t>
                      </a:r>
                    </a:p>
                  </a:txBody>
                  <a:tcPr marL="63500" marR="63500" marT="63500" marB="63500"/>
                </a:tc>
              </a:tr>
            </a:tbl>
          </a:graphicData>
        </a:graphic>
      </p:graphicFrame>
      <p:sp>
        <p:nvSpPr>
          <p:cNvPr id="94" name="Shape 94"/>
          <p:cNvSpPr txBox="1"/>
          <p:nvPr/>
        </p:nvSpPr>
        <p:spPr>
          <a:xfrm>
            <a:off x="236625" y="355825"/>
            <a:ext cx="3466799" cy="473100"/>
          </a:xfrm>
          <a:prstGeom prst="rect">
            <a:avLst/>
          </a:prstGeom>
          <a:noFill/>
          <a:ln>
            <a:noFill/>
          </a:ln>
        </p:spPr>
        <p:txBody>
          <a:bodyPr lIns="91425" tIns="91425" rIns="91425" bIns="91425" anchor="t" anchorCtr="0">
            <a:noAutofit/>
          </a:bodyPr>
          <a:lstStyle/>
          <a:p>
            <a:pPr lvl="0">
              <a:spcBef>
                <a:spcPts val="0"/>
              </a:spcBef>
              <a:buNone/>
            </a:pPr>
            <a:r>
              <a:rPr lang="en"/>
              <a:t>Paragraph Elements</a:t>
            </a:r>
          </a:p>
        </p:txBody>
      </p:sp>
      <p:sp>
        <p:nvSpPr>
          <p:cNvPr id="95" name="Shape 95"/>
          <p:cNvSpPr txBox="1"/>
          <p:nvPr/>
        </p:nvSpPr>
        <p:spPr>
          <a:xfrm>
            <a:off x="7333025" y="355825"/>
            <a:ext cx="1633499" cy="431999"/>
          </a:xfrm>
          <a:prstGeom prst="rect">
            <a:avLst/>
          </a:prstGeom>
          <a:noFill/>
          <a:ln>
            <a:noFill/>
          </a:ln>
        </p:spPr>
        <p:txBody>
          <a:bodyPr lIns="91425" tIns="91425" rIns="91425" bIns="91425" anchor="t" anchorCtr="0">
            <a:noAutofit/>
          </a:bodyPr>
          <a:lstStyle/>
          <a:p>
            <a:pPr lvl="0">
              <a:spcBef>
                <a:spcPts val="0"/>
              </a:spcBef>
              <a:buNone/>
            </a:pPr>
            <a:r>
              <a:rPr lang="en"/>
              <a:t>Format</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145275"/>
            <a:ext cx="8520599" cy="674999"/>
          </a:xfrm>
          <a:prstGeom prst="rect">
            <a:avLst/>
          </a:prstGeom>
        </p:spPr>
        <p:txBody>
          <a:bodyPr lIns="91425" tIns="91425" rIns="91425" bIns="91425" anchor="t" anchorCtr="0">
            <a:noAutofit/>
          </a:bodyPr>
          <a:lstStyle/>
          <a:p>
            <a:pPr lvl="0">
              <a:spcBef>
                <a:spcPts val="0"/>
              </a:spcBef>
              <a:buNone/>
            </a:pPr>
            <a:r>
              <a:rPr lang="en"/>
              <a:t>Sample “Perfect Paragraph”</a:t>
            </a:r>
          </a:p>
        </p:txBody>
      </p:sp>
      <p:sp>
        <p:nvSpPr>
          <p:cNvPr id="101" name="Shape 101"/>
          <p:cNvSpPr txBox="1">
            <a:spLocks noGrp="1"/>
          </p:cNvSpPr>
          <p:nvPr>
            <p:ph type="body" idx="1"/>
          </p:nvPr>
        </p:nvSpPr>
        <p:spPr>
          <a:xfrm>
            <a:off x="311700" y="777675"/>
            <a:ext cx="8520599" cy="3791100"/>
          </a:xfrm>
          <a:prstGeom prst="rect">
            <a:avLst/>
          </a:prstGeom>
        </p:spPr>
        <p:txBody>
          <a:bodyPr lIns="91425" tIns="91425" rIns="91425" bIns="91425" anchor="t" anchorCtr="0">
            <a:noAutofit/>
          </a:bodyPr>
          <a:lstStyle/>
          <a:p>
            <a:pPr lvl="0" rtl="0">
              <a:lnSpc>
                <a:spcPct val="150000"/>
              </a:lnSpc>
              <a:spcBef>
                <a:spcPts val="0"/>
              </a:spcBef>
              <a:spcAft>
                <a:spcPts val="0"/>
              </a:spcAft>
              <a:buNone/>
            </a:pPr>
            <a:r>
              <a:rPr lang="en" sz="1300">
                <a:solidFill>
                  <a:srgbClr val="000000"/>
                </a:solidFill>
                <a:latin typeface="Arial"/>
                <a:ea typeface="Arial"/>
                <a:cs typeface="Arial"/>
                <a:sym typeface="Arial"/>
              </a:rPr>
              <a:t>	</a:t>
            </a:r>
            <a:r>
              <a:rPr lang="en" sz="1300">
                <a:solidFill>
                  <a:srgbClr val="000000"/>
                </a:solidFill>
                <a:highlight>
                  <a:srgbClr val="00FFFF"/>
                </a:highlight>
                <a:latin typeface="Arial"/>
                <a:ea typeface="Arial"/>
                <a:cs typeface="Arial"/>
                <a:sym typeface="Arial"/>
              </a:rPr>
              <a:t>Although Mark Twain becomes a “reconstructed southerner,” he acknowledges that slavery was undeniably a part of his upbringing.</a:t>
            </a:r>
            <a:r>
              <a:rPr lang="en" sz="1300">
                <a:solidFill>
                  <a:srgbClr val="000000"/>
                </a:solidFill>
                <a:highlight>
                  <a:srgbClr val="FFFF00"/>
                </a:highlight>
                <a:latin typeface="Arial"/>
                <a:ea typeface="Arial"/>
                <a:cs typeface="Arial"/>
                <a:sym typeface="Arial"/>
              </a:rPr>
              <a:t> As a child, he notes that he “had no aversion to slavery. I was not aware that there was anything wrong about it. No one arraigned it in my hearing; the local papers said nothing against it; the local pulpit taught us that God approved it” (Kaye 8).</a:t>
            </a:r>
            <a:r>
              <a:rPr lang="en" sz="1300">
                <a:solidFill>
                  <a:srgbClr val="000000"/>
                </a:solidFill>
                <a:highlight>
                  <a:srgbClr val="00FF00"/>
                </a:highlight>
                <a:latin typeface="Arial"/>
                <a:ea typeface="Arial"/>
                <a:cs typeface="Arial"/>
                <a:sym typeface="Arial"/>
              </a:rPr>
              <a:t>  Here, he represents the indifferent attitude shared and taught throughout the southern backdrop of his childhood, an ingrained moral justification that his character Huck Finn thoroughly explores. Twain’s initial approval of slavery was a naturally cultivated mindset adopted through the acceptance of a cultural norm.</a:t>
            </a:r>
            <a:r>
              <a:rPr lang="en" sz="1300">
                <a:solidFill>
                  <a:srgbClr val="000000"/>
                </a:solidFill>
                <a:latin typeface="Arial"/>
                <a:ea typeface="Arial"/>
                <a:cs typeface="Arial"/>
                <a:sym typeface="Arial"/>
              </a:rPr>
              <a:t> </a:t>
            </a:r>
            <a:r>
              <a:rPr lang="en" sz="1300">
                <a:solidFill>
                  <a:srgbClr val="000000"/>
                </a:solidFill>
                <a:highlight>
                  <a:srgbClr val="FFFF00"/>
                </a:highlight>
                <a:latin typeface="Arial"/>
                <a:ea typeface="Arial"/>
                <a:cs typeface="Arial"/>
                <a:sym typeface="Arial"/>
              </a:rPr>
              <a:t>His conversion from acceptance to repudiation of slavery is a result of his awakening to the reality of the horrors associated with it: “I vividly remember seeing a dozen black men and women chained to one another, once, and lying in a group on the pavement awaiting shipment to the southern slave market. These were the saddest faces I have ever seen” (Kaye 8).</a:t>
            </a:r>
            <a:r>
              <a:rPr lang="en" sz="1300">
                <a:solidFill>
                  <a:srgbClr val="000000"/>
                </a:solidFill>
                <a:latin typeface="Arial"/>
                <a:ea typeface="Arial"/>
                <a:cs typeface="Arial"/>
                <a:sym typeface="Arial"/>
              </a:rPr>
              <a:t> </a:t>
            </a:r>
            <a:r>
              <a:rPr lang="en" sz="1300">
                <a:solidFill>
                  <a:srgbClr val="000000"/>
                </a:solidFill>
                <a:highlight>
                  <a:srgbClr val="00FF00"/>
                </a:highlight>
                <a:latin typeface="Arial"/>
                <a:ea typeface="Arial"/>
                <a:cs typeface="Arial"/>
                <a:sym typeface="Arial"/>
              </a:rPr>
              <a:t>As a human being, he cannot help but identify with the pain and sadness he witnesses in these human faces. Therefore, as an enlightened, intelligent adult, he cannot deny that the exploitation of slaves and the justification of the slave industry is inherently wrong.</a:t>
            </a:r>
            <a:r>
              <a:rPr lang="en" sz="1300">
                <a:solidFill>
                  <a:srgbClr val="000000"/>
                </a:solidFill>
                <a:latin typeface="Arial"/>
                <a:ea typeface="Arial"/>
                <a:cs typeface="Arial"/>
                <a:sym typeface="Arial"/>
              </a:rPr>
              <a:t> </a:t>
            </a:r>
            <a:r>
              <a:rPr lang="en" sz="1300" i="1">
                <a:solidFill>
                  <a:srgbClr val="000000"/>
                </a:solidFill>
                <a:highlight>
                  <a:srgbClr val="00FFFF"/>
                </a:highlight>
                <a:latin typeface="Arial"/>
                <a:ea typeface="Arial"/>
                <a:cs typeface="Arial"/>
                <a:sym typeface="Arial"/>
              </a:rPr>
              <a:t>The Adventures of Huckleberry Finn</a:t>
            </a:r>
            <a:r>
              <a:rPr lang="en" sz="1300">
                <a:solidFill>
                  <a:srgbClr val="000000"/>
                </a:solidFill>
                <a:highlight>
                  <a:srgbClr val="00FFFF"/>
                </a:highlight>
                <a:latin typeface="Arial"/>
                <a:ea typeface="Arial"/>
                <a:cs typeface="Arial"/>
                <a:sym typeface="Arial"/>
              </a:rPr>
              <a:t> is ultimately born out of these reflections, and out of Twain’s frustration with the southern values he encounters as a child.</a:t>
            </a:r>
          </a:p>
          <a:p>
            <a:pPr lvl="0">
              <a:spcBef>
                <a:spcPts val="0"/>
              </a:spcBef>
              <a:spcAft>
                <a:spcPts val="0"/>
              </a:spcAft>
              <a:buNone/>
            </a:pPr>
            <a:r>
              <a:rPr lang="en" sz="1100">
                <a:solidFill>
                  <a:srgbClr val="000000"/>
                </a:solidFill>
                <a:latin typeface="Arial"/>
                <a:ea typeface="Arial"/>
                <a:cs typeface="Arial"/>
                <a:sym typeface="Arial"/>
              </a:rPr>
              <a:t> </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391350"/>
            <a:ext cx="8520599" cy="626100"/>
          </a:xfrm>
          <a:prstGeom prst="rect">
            <a:avLst/>
          </a:prstGeom>
        </p:spPr>
        <p:txBody>
          <a:bodyPr lIns="91425" tIns="91425" rIns="91425" bIns="91425" anchor="t" anchorCtr="0">
            <a:noAutofit/>
          </a:bodyPr>
          <a:lstStyle/>
          <a:p>
            <a:pPr lvl="0">
              <a:spcBef>
                <a:spcPts val="0"/>
              </a:spcBef>
              <a:buNone/>
            </a:pPr>
            <a:r>
              <a:rPr lang="en"/>
              <a:t>Practice</a:t>
            </a:r>
          </a:p>
        </p:txBody>
      </p:sp>
      <p:sp>
        <p:nvSpPr>
          <p:cNvPr id="107" name="Shape 107"/>
          <p:cNvSpPr txBox="1">
            <a:spLocks noGrp="1"/>
          </p:cNvSpPr>
          <p:nvPr>
            <p:ph type="body" idx="1"/>
          </p:nvPr>
        </p:nvSpPr>
        <p:spPr>
          <a:xfrm>
            <a:off x="311700" y="1152475"/>
            <a:ext cx="8520599" cy="3723000"/>
          </a:xfrm>
          <a:prstGeom prst="rect">
            <a:avLst/>
          </a:prstGeom>
        </p:spPr>
        <p:txBody>
          <a:bodyPr lIns="91425" tIns="91425" rIns="91425" bIns="91425" anchor="t" anchorCtr="0">
            <a:noAutofit/>
          </a:bodyPr>
          <a:lstStyle/>
          <a:p>
            <a:pPr lvl="0" rtl="0">
              <a:spcBef>
                <a:spcPts val="0"/>
              </a:spcBef>
              <a:spcAft>
                <a:spcPts val="0"/>
              </a:spcAft>
              <a:buNone/>
            </a:pPr>
            <a:r>
              <a:rPr lang="en" sz="1400" b="1" u="sng">
                <a:solidFill>
                  <a:srgbClr val="000000"/>
                </a:solidFill>
                <a:latin typeface="Droid Sans"/>
                <a:ea typeface="Droid Sans"/>
                <a:cs typeface="Droid Sans"/>
                <a:sym typeface="Droid Sans"/>
              </a:rPr>
              <a:t>Write an analytical paragraph following the format we just worked on. </a:t>
            </a:r>
          </a:p>
          <a:p>
            <a:pPr lvl="0" rtl="0">
              <a:spcBef>
                <a:spcPts val="0"/>
              </a:spcBef>
              <a:spcAft>
                <a:spcPts val="0"/>
              </a:spcAft>
              <a:buNone/>
            </a:pPr>
            <a:r>
              <a:rPr lang="en" sz="1400" i="1">
                <a:solidFill>
                  <a:srgbClr val="000000"/>
                </a:solidFill>
                <a:latin typeface="Droid Sans"/>
                <a:ea typeface="Droid Sans"/>
                <a:cs typeface="Droid Sans"/>
                <a:sym typeface="Droid Sans"/>
              </a:rPr>
              <a:t>Describe and analyze how your expert group topic shows up as significant in Of Mice and Men. </a:t>
            </a:r>
          </a:p>
          <a:p>
            <a:pPr lvl="0" rtl="0">
              <a:spcBef>
                <a:spcPts val="0"/>
              </a:spcBef>
              <a:spcAft>
                <a:spcPts val="0"/>
              </a:spcAft>
              <a:buNone/>
            </a:pPr>
            <a:endParaRPr sz="1400" b="1">
              <a:solidFill>
                <a:srgbClr val="000000"/>
              </a:solidFill>
              <a:latin typeface="Droid Sans"/>
              <a:ea typeface="Droid Sans"/>
              <a:cs typeface="Droid Sans"/>
              <a:sym typeface="Droid Sans"/>
            </a:endParaRPr>
          </a:p>
          <a:p>
            <a:pPr lvl="0" rtl="0">
              <a:lnSpc>
                <a:spcPct val="150000"/>
              </a:lnSpc>
              <a:spcBef>
                <a:spcPts val="0"/>
              </a:spcBef>
              <a:spcAft>
                <a:spcPts val="0"/>
              </a:spcAft>
              <a:buNone/>
            </a:pPr>
            <a:r>
              <a:rPr lang="en" sz="1400" b="1" u="sng">
                <a:solidFill>
                  <a:srgbClr val="000000"/>
                </a:solidFill>
                <a:latin typeface="Droid Sans"/>
                <a:ea typeface="Droid Sans"/>
                <a:cs typeface="Droid Sans"/>
                <a:sym typeface="Droid Sans"/>
              </a:rPr>
              <a:t>Remember Format:</a:t>
            </a:r>
          </a:p>
          <a:p>
            <a:pPr lvl="0" rtl="0">
              <a:lnSpc>
                <a:spcPct val="150000"/>
              </a:lnSpc>
              <a:spcBef>
                <a:spcPts val="0"/>
              </a:spcBef>
              <a:spcAft>
                <a:spcPts val="0"/>
              </a:spcAft>
              <a:buNone/>
            </a:pPr>
            <a:r>
              <a:rPr lang="en" sz="1400">
                <a:solidFill>
                  <a:srgbClr val="000000"/>
                </a:solidFill>
                <a:highlight>
                  <a:srgbClr val="00FFFF"/>
                </a:highlight>
                <a:latin typeface="Droid Sans"/>
                <a:ea typeface="Droid Sans"/>
                <a:cs typeface="Droid Sans"/>
                <a:sym typeface="Droid Sans"/>
              </a:rPr>
              <a:t> TS - thesis, claim, assertion, topic sentence</a:t>
            </a:r>
          </a:p>
          <a:p>
            <a:pPr lvl="0" rtl="0">
              <a:lnSpc>
                <a:spcPct val="150000"/>
              </a:lnSpc>
              <a:spcBef>
                <a:spcPts val="0"/>
              </a:spcBef>
              <a:spcAft>
                <a:spcPts val="0"/>
              </a:spcAft>
              <a:buNone/>
            </a:pPr>
            <a:r>
              <a:rPr lang="en" sz="1400">
                <a:solidFill>
                  <a:srgbClr val="000000"/>
                </a:solidFill>
                <a:highlight>
                  <a:srgbClr val="FFFF00"/>
                </a:highlight>
                <a:latin typeface="Droid Sans"/>
                <a:ea typeface="Droid Sans"/>
                <a:cs typeface="Droid Sans"/>
                <a:sym typeface="Droid Sans"/>
              </a:rPr>
              <a:t>CD 1-  evidence, concrete detail, data</a:t>
            </a:r>
          </a:p>
          <a:p>
            <a:pPr lvl="0" rtl="0">
              <a:lnSpc>
                <a:spcPct val="150000"/>
              </a:lnSpc>
              <a:spcBef>
                <a:spcPts val="0"/>
              </a:spcBef>
              <a:spcAft>
                <a:spcPts val="0"/>
              </a:spcAft>
              <a:buNone/>
            </a:pPr>
            <a:r>
              <a:rPr lang="en" sz="1400">
                <a:solidFill>
                  <a:srgbClr val="000000"/>
                </a:solidFill>
                <a:highlight>
                  <a:srgbClr val="00FF00"/>
                </a:highlight>
                <a:latin typeface="Droid Sans"/>
                <a:ea typeface="Droid Sans"/>
                <a:cs typeface="Droid Sans"/>
                <a:sym typeface="Droid Sans"/>
              </a:rPr>
              <a:t>CM - commentary, warrant, analysis</a:t>
            </a:r>
          </a:p>
          <a:p>
            <a:pPr lvl="0" rtl="0">
              <a:lnSpc>
                <a:spcPct val="150000"/>
              </a:lnSpc>
              <a:spcBef>
                <a:spcPts val="0"/>
              </a:spcBef>
              <a:spcAft>
                <a:spcPts val="0"/>
              </a:spcAft>
              <a:buNone/>
            </a:pPr>
            <a:r>
              <a:rPr lang="en" sz="1400">
                <a:solidFill>
                  <a:srgbClr val="000000"/>
                </a:solidFill>
                <a:highlight>
                  <a:srgbClr val="00FF00"/>
                </a:highlight>
                <a:latin typeface="Droid Sans"/>
                <a:ea typeface="Droid Sans"/>
                <a:cs typeface="Droid Sans"/>
                <a:sym typeface="Droid Sans"/>
              </a:rPr>
              <a:t>CM - at least 2 sentences</a:t>
            </a:r>
          </a:p>
          <a:p>
            <a:pPr lvl="0" rtl="0">
              <a:lnSpc>
                <a:spcPct val="150000"/>
              </a:lnSpc>
              <a:spcBef>
                <a:spcPts val="0"/>
              </a:spcBef>
              <a:spcAft>
                <a:spcPts val="0"/>
              </a:spcAft>
              <a:buNone/>
            </a:pPr>
            <a:r>
              <a:rPr lang="en" sz="1400">
                <a:solidFill>
                  <a:srgbClr val="000000"/>
                </a:solidFill>
                <a:highlight>
                  <a:srgbClr val="FFFF00"/>
                </a:highlight>
                <a:latin typeface="Droid Sans"/>
                <a:ea typeface="Droid Sans"/>
                <a:cs typeface="Droid Sans"/>
                <a:sym typeface="Droid Sans"/>
              </a:rPr>
              <a:t>CD 2 - paragraph must have 2- one must be a quote</a:t>
            </a:r>
          </a:p>
          <a:p>
            <a:pPr lvl="0" rtl="0">
              <a:lnSpc>
                <a:spcPct val="150000"/>
              </a:lnSpc>
              <a:spcBef>
                <a:spcPts val="0"/>
              </a:spcBef>
              <a:spcAft>
                <a:spcPts val="0"/>
              </a:spcAft>
              <a:buNone/>
            </a:pPr>
            <a:r>
              <a:rPr lang="en" sz="1400">
                <a:solidFill>
                  <a:srgbClr val="000000"/>
                </a:solidFill>
                <a:highlight>
                  <a:srgbClr val="00FF00"/>
                </a:highlight>
                <a:latin typeface="Droid Sans"/>
                <a:ea typeface="Droid Sans"/>
                <a:cs typeface="Droid Sans"/>
                <a:sym typeface="Droid Sans"/>
              </a:rPr>
              <a:t>CM - always follow evidence with analysis</a:t>
            </a:r>
          </a:p>
          <a:p>
            <a:pPr lvl="0" rtl="0">
              <a:lnSpc>
                <a:spcPct val="150000"/>
              </a:lnSpc>
              <a:spcBef>
                <a:spcPts val="0"/>
              </a:spcBef>
              <a:spcAft>
                <a:spcPts val="0"/>
              </a:spcAft>
              <a:buNone/>
            </a:pPr>
            <a:r>
              <a:rPr lang="en" sz="1400">
                <a:solidFill>
                  <a:srgbClr val="000000"/>
                </a:solidFill>
                <a:highlight>
                  <a:srgbClr val="00FF00"/>
                </a:highlight>
                <a:latin typeface="Droid Sans"/>
                <a:ea typeface="Droid Sans"/>
                <a:cs typeface="Droid Sans"/>
                <a:sym typeface="Droid Sans"/>
              </a:rPr>
              <a:t>CM - at least 2-3 sentences</a:t>
            </a:r>
          </a:p>
          <a:p>
            <a:pPr lvl="0" rtl="0">
              <a:lnSpc>
                <a:spcPct val="150000"/>
              </a:lnSpc>
              <a:spcBef>
                <a:spcPts val="0"/>
              </a:spcBef>
              <a:spcAft>
                <a:spcPts val="0"/>
              </a:spcAft>
              <a:buNone/>
            </a:pPr>
            <a:r>
              <a:rPr lang="en" sz="1400">
                <a:solidFill>
                  <a:srgbClr val="000000"/>
                </a:solidFill>
                <a:highlight>
                  <a:srgbClr val="00FFFF"/>
                </a:highlight>
                <a:latin typeface="Droid Sans"/>
                <a:ea typeface="Droid Sans"/>
                <a:cs typeface="Droid Sans"/>
                <a:sym typeface="Droid Sans"/>
              </a:rPr>
              <a:t>CS/T - concluding or transitional</a:t>
            </a:r>
            <a:r>
              <a:rPr lang="en" sz="1400" b="1">
                <a:solidFill>
                  <a:srgbClr val="000000"/>
                </a:solidFill>
                <a:latin typeface="Droid Sans"/>
                <a:ea typeface="Droid Sans"/>
                <a:cs typeface="Droid Sans"/>
                <a:sym typeface="Droid Sans"/>
              </a:rPr>
              <a:t> </a:t>
            </a:r>
          </a:p>
          <a:p>
            <a:pPr lvl="0">
              <a:spcBef>
                <a:spcPts val="0"/>
              </a:spcBef>
              <a:buNone/>
            </a:pPr>
            <a:endParaRPr sz="1400">
              <a:latin typeface="Droid Sans"/>
              <a:ea typeface="Droid Sans"/>
              <a:cs typeface="Droid Sans"/>
              <a:sym typeface="Droid Sans"/>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391350"/>
            <a:ext cx="8520599" cy="626100"/>
          </a:xfrm>
          <a:prstGeom prst="rect">
            <a:avLst/>
          </a:prstGeom>
        </p:spPr>
        <p:txBody>
          <a:bodyPr lIns="91425" tIns="91425" rIns="91425" bIns="91425" anchor="t" anchorCtr="0">
            <a:noAutofit/>
          </a:bodyPr>
          <a:lstStyle/>
          <a:p>
            <a:pPr lvl="0">
              <a:spcBef>
                <a:spcPts val="0"/>
              </a:spcBef>
              <a:buNone/>
            </a:pPr>
            <a:r>
              <a:rPr lang="en"/>
              <a:t>Practice w/ Summer Assignments</a:t>
            </a:r>
          </a:p>
        </p:txBody>
      </p:sp>
      <p:graphicFrame>
        <p:nvGraphicFramePr>
          <p:cNvPr id="113" name="Shape 113"/>
          <p:cNvGraphicFramePr/>
          <p:nvPr/>
        </p:nvGraphicFramePr>
        <p:xfrm>
          <a:off x="298400" y="1226150"/>
          <a:ext cx="8510450" cy="2499300"/>
        </p:xfrm>
        <a:graphic>
          <a:graphicData uri="http://schemas.openxmlformats.org/drawingml/2006/table">
            <a:tbl>
              <a:tblPr>
                <a:noFill/>
                <a:tableStyleId>{78D899EC-5413-4680-9228-04415B00A498}</a:tableStyleId>
              </a:tblPr>
              <a:tblGrid>
                <a:gridCol w="4255225"/>
                <a:gridCol w="4255225"/>
              </a:tblGrid>
              <a:tr h="266100">
                <a:tc>
                  <a:txBody>
                    <a:bodyPr/>
                    <a:lstStyle/>
                    <a:p>
                      <a:pPr lvl="0">
                        <a:spcBef>
                          <a:spcPts val="0"/>
                        </a:spcBef>
                        <a:buNone/>
                      </a:pPr>
                      <a:r>
                        <a:rPr lang="en"/>
                        <a:t>What I saw...</a:t>
                      </a:r>
                    </a:p>
                  </a:txBody>
                  <a:tcPr marL="91425" marR="91425" marT="91425" marB="91425"/>
                </a:tc>
                <a:tc>
                  <a:txBody>
                    <a:bodyPr/>
                    <a:lstStyle/>
                    <a:p>
                      <a:pPr lvl="0">
                        <a:spcBef>
                          <a:spcPts val="0"/>
                        </a:spcBef>
                        <a:buNone/>
                      </a:pPr>
                      <a:r>
                        <a:rPr lang="en"/>
                        <a:t>Now attack yours with a highlighter</a:t>
                      </a:r>
                    </a:p>
                  </a:txBody>
                  <a:tcPr marL="91425" marR="91425" marT="91425" marB="91425"/>
                </a:tc>
              </a:tr>
              <a:tr h="1787300">
                <a:tc>
                  <a:txBody>
                    <a:bodyPr/>
                    <a:lstStyle/>
                    <a:p>
                      <a:pPr marL="457200" lvl="0" indent="-228600" rtl="0">
                        <a:spcBef>
                          <a:spcPts val="0"/>
                        </a:spcBef>
                        <a:buChar char="●"/>
                      </a:pPr>
                      <a:r>
                        <a:rPr lang="en"/>
                        <a:t>Following Directions + Independent Thinking</a:t>
                      </a:r>
                    </a:p>
                    <a:p>
                      <a:pPr marL="457200" lvl="0" indent="-228600" rtl="0">
                        <a:spcBef>
                          <a:spcPts val="0"/>
                        </a:spcBef>
                        <a:buChar char="●"/>
                      </a:pPr>
                      <a:r>
                        <a:rPr lang="en"/>
                        <a:t>10th grade quote intros (grrrrrrr!)</a:t>
                      </a:r>
                    </a:p>
                    <a:p>
                      <a:pPr marL="457200" lvl="0" indent="-228600" rtl="0">
                        <a:spcBef>
                          <a:spcPts val="0"/>
                        </a:spcBef>
                        <a:buChar char="●"/>
                      </a:pPr>
                      <a:r>
                        <a:rPr lang="en"/>
                        <a:t>A lot of confusion about intro &amp; thesis</a:t>
                      </a:r>
                    </a:p>
                    <a:p>
                      <a:pPr marL="457200" lvl="0" indent="-228600" rtl="0">
                        <a:spcBef>
                          <a:spcPts val="0"/>
                        </a:spcBef>
                        <a:buChar char="●"/>
                      </a:pPr>
                      <a:r>
                        <a:rPr lang="en"/>
                        <a:t>Unclear theme ideas</a:t>
                      </a:r>
                    </a:p>
                    <a:p>
                      <a:pPr marL="457200" lvl="0" indent="-228600" rtl="0">
                        <a:spcBef>
                          <a:spcPts val="0"/>
                        </a:spcBef>
                        <a:buChar char="●"/>
                      </a:pPr>
                      <a:r>
                        <a:rPr lang="en"/>
                        <a:t>Good understanding of the books, but a bit simplistic - little reading beyond the text</a:t>
                      </a:r>
                    </a:p>
                    <a:p>
                      <a:pPr marL="457200" lvl="0" indent="-228600" rtl="0">
                        <a:spcBef>
                          <a:spcPts val="0"/>
                        </a:spcBef>
                        <a:buChar char="●"/>
                      </a:pPr>
                      <a:r>
                        <a:rPr lang="en"/>
                        <a:t>Mostly Bs &amp; Cs (higher than normal)</a:t>
                      </a:r>
                    </a:p>
                    <a:p>
                      <a:pPr marL="457200" lvl="0" indent="-228600" rtl="0">
                        <a:spcBef>
                          <a:spcPts val="0"/>
                        </a:spcBef>
                        <a:buChar char="●"/>
                      </a:pPr>
                      <a:r>
                        <a:rPr lang="en"/>
                        <a:t>Excited to see how your revisions go</a:t>
                      </a:r>
                    </a:p>
                    <a:p>
                      <a:pPr lvl="0">
                        <a:spcBef>
                          <a:spcPts val="0"/>
                        </a:spcBef>
                        <a:buNone/>
                      </a:pPr>
                      <a:r>
                        <a:rPr lang="en"/>
                        <a:t>   </a:t>
                      </a:r>
                    </a:p>
                  </a:txBody>
                  <a:tcPr marL="91425" marR="91425" marT="91425" marB="91425"/>
                </a:tc>
                <a:tc>
                  <a:txBody>
                    <a:bodyPr/>
                    <a:lstStyle/>
                    <a:p>
                      <a:pPr marL="457200" lvl="0" indent="-228600" rtl="0">
                        <a:spcBef>
                          <a:spcPts val="0"/>
                        </a:spcBef>
                        <a:buChar char="●"/>
                      </a:pPr>
                      <a:r>
                        <a:rPr lang="en"/>
                        <a:t>Leave claims blank</a:t>
                      </a:r>
                    </a:p>
                    <a:p>
                      <a:pPr marL="457200" lvl="0" indent="-228600" rtl="0">
                        <a:spcBef>
                          <a:spcPts val="0"/>
                        </a:spcBef>
                        <a:buChar char="●"/>
                      </a:pPr>
                      <a:r>
                        <a:rPr lang="en"/>
                        <a:t>All evidence &amp; plot summary in one color</a:t>
                      </a:r>
                    </a:p>
                    <a:p>
                      <a:pPr lvl="0" rtl="0">
                        <a:spcBef>
                          <a:spcPts val="0"/>
                        </a:spcBef>
                        <a:buNone/>
                      </a:pPr>
                      <a:r>
                        <a:rPr lang="en"/>
                        <a:t>           (if if did not come directly from your brain)</a:t>
                      </a:r>
                    </a:p>
                    <a:p>
                      <a:pPr marL="457200" lvl="0" indent="-228600" rtl="0">
                        <a:spcBef>
                          <a:spcPts val="0"/>
                        </a:spcBef>
                        <a:buChar char="●"/>
                      </a:pPr>
                      <a:r>
                        <a:rPr lang="en"/>
                        <a:t>All commentary in another color</a:t>
                      </a:r>
                    </a:p>
                    <a:p>
                      <a:pPr lvl="0" rtl="0">
                        <a:spcBef>
                          <a:spcPts val="0"/>
                        </a:spcBef>
                        <a:buNone/>
                      </a:pPr>
                      <a:r>
                        <a:rPr lang="en"/>
                        <a:t>            (only YOUR thoughts)</a:t>
                      </a:r>
                    </a:p>
                  </a:txBody>
                  <a:tcPr marL="91425" marR="91425" marT="91425" marB="91425"/>
                </a:tc>
              </a:tr>
            </a:tbl>
          </a:graphicData>
        </a:graphic>
      </p:graphicFrame>
    </p:spTree>
  </p:cSld>
  <p:clrMapOvr>
    <a:masterClrMapping/>
  </p:clrMapOvr>
  <p:transition spd="slow">
    <p:cut/>
  </p:transition>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1101</Words>
  <Application>Microsoft Macintosh PowerPoint</Application>
  <PresentationFormat>On-screen Show (16:9)</PresentationFormat>
  <Paragraphs>146</Paragraphs>
  <Slides>11</Slides>
  <Notes>11</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11</vt:i4>
      </vt:variant>
    </vt:vector>
  </HeadingPairs>
  <TitlesOfParts>
    <vt:vector size="15" baseType="lpstr">
      <vt:lpstr>Playfair Display</vt:lpstr>
      <vt:lpstr>Lato</vt:lpstr>
      <vt:lpstr>Droid Sans</vt:lpstr>
      <vt:lpstr>coral</vt:lpstr>
      <vt:lpstr>Five Paragraph Essay</vt:lpstr>
      <vt:lpstr>Structure - 5 paragraphs</vt:lpstr>
      <vt:lpstr>Why Formulaic Writing?</vt:lpstr>
      <vt:lpstr>Introductory Paragraph </vt:lpstr>
      <vt:lpstr>Thesis, Claim, Assertion</vt:lpstr>
      <vt:lpstr>Body Paragraphs</vt:lpstr>
      <vt:lpstr>Sample “Perfect Paragraph”</vt:lpstr>
      <vt:lpstr>Practice</vt:lpstr>
      <vt:lpstr>Practice w/ Summer Assignments</vt:lpstr>
      <vt:lpstr>How to Write a Conclusion</vt:lpstr>
      <vt:lpstr>Sample Intro &amp;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 Paragraph Essay</dc:title>
  <cp:lastModifiedBy>Diane Green</cp:lastModifiedBy>
  <cp:revision>1</cp:revision>
  <dcterms:created xsi:type="dcterms:W3CDTF">2016-01-20T17:27:50Z</dcterms:created>
  <dcterms:modified xsi:type="dcterms:W3CDTF">2016-01-20T17:44:25Z</dcterms:modified>
</cp:coreProperties>
</file>