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6" r:id="rId1"/>
  </p:sldMasterIdLst>
  <p:sldIdLst>
    <p:sldId id="256" r:id="rId2"/>
    <p:sldId id="267" r:id="rId3"/>
    <p:sldId id="268" r:id="rId4"/>
    <p:sldId id="257" r:id="rId5"/>
    <p:sldId id="260" r:id="rId6"/>
    <p:sldId id="275" r:id="rId7"/>
    <p:sldId id="271" r:id="rId8"/>
    <p:sldId id="265" r:id="rId9"/>
    <p:sldId id="261" r:id="rId10"/>
    <p:sldId id="266" r:id="rId11"/>
    <p:sldId id="262" r:id="rId12"/>
    <p:sldId id="263" r:id="rId13"/>
    <p:sldId id="272" r:id="rId14"/>
    <p:sldId id="273" r:id="rId15"/>
    <p:sldId id="274" r:id="rId16"/>
    <p:sldId id="264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4A42-F5AA-6C46-9634-215902B698AD}" type="datetimeFigureOut">
              <a:rPr lang="en-US" smtClean="0"/>
              <a:pPr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C652-A623-41D2-B0ED-8F1D217186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5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5" y="1906543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30"/>
            <a:ext cx="587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284165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1"/>
            <a:ext cx="4069080" cy="1162051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1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4A42-F5AA-6C46-9634-215902B698AD}" type="datetimeFigureOut">
              <a:rPr lang="en-US" smtClean="0"/>
              <a:pPr/>
              <a:t>10/9/23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2B0E-D04F-1549-B818-56DFCD1854C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5" y="452719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5" y="4801576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5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9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5367338"/>
            <a:ext cx="8304213" cy="80486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4A42-F5AA-6C46-9634-215902B698AD}" type="datetimeFigureOut">
              <a:rPr lang="en-US" smtClean="0"/>
              <a:pPr/>
              <a:t>10/9/23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2B0E-D04F-1549-B818-56DFCD185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5" y="4280648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9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5344927"/>
            <a:ext cx="8304213" cy="804863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4A42-F5AA-6C46-9634-215902B698AD}" type="datetimeFigureOut">
              <a:rPr lang="en-US" smtClean="0"/>
              <a:pPr/>
              <a:t>10/9/23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2B0E-D04F-1549-B818-56DFCD185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2" y="914401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4A42-F5AA-6C46-9634-215902B698AD}" type="datetimeFigureOut">
              <a:rPr lang="en-US" smtClean="0"/>
              <a:pPr/>
              <a:t>10/9/23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2B0E-D04F-1549-B818-56DFCD1854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1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3" y="4953002"/>
            <a:ext cx="2472017" cy="1246095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6" y="4419601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5" y="461683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5" y="4801576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5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2" y="4800600"/>
            <a:ext cx="5691651" cy="566739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7" y="5367338"/>
            <a:ext cx="5653507" cy="8048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4A42-F5AA-6C46-9634-215902B698AD}" type="datetimeFigureOut">
              <a:rPr lang="en-US" smtClean="0"/>
              <a:pPr/>
              <a:t>10/9/23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2B0E-D04F-1549-B818-56DFCD1854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5" y="157784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5" y="2133600"/>
            <a:ext cx="8574087" cy="4013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4A42-F5AA-6C46-9634-215902B698AD}" type="datetimeFigureOut">
              <a:rPr lang="en-US" smtClean="0"/>
              <a:pPr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2B0E-D04F-1549-B818-56DFCD185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4" y="2857536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7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5" y="457200"/>
            <a:ext cx="6497637" cy="5937251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4A42-F5AA-6C46-9634-215902B698AD}" type="datetimeFigureOut">
              <a:rPr lang="en-US" smtClean="0"/>
              <a:pPr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2B0E-D04F-1549-B818-56DFCD1854C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4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5" y="157784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4A42-F5AA-6C46-9634-215902B698AD}" type="datetimeFigureOut">
              <a:rPr lang="en-US" smtClean="0"/>
              <a:pPr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2B0E-D04F-1549-B818-56DFCD185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5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4A42-F5AA-6C46-9634-215902B698AD}" type="datetimeFigureOut">
              <a:rPr lang="en-US" smtClean="0"/>
              <a:pPr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2B0E-D04F-1549-B818-56DFCD1854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4" y="2017059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6"/>
            <a:ext cx="7754284" cy="48409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7" name="Group 16"/>
          <p:cNvGrpSpPr/>
          <p:nvPr/>
        </p:nvGrpSpPr>
        <p:grpSpPr>
          <a:xfrm>
            <a:off x="284165" y="1906543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30"/>
            <a:ext cx="587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5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5" y="4801576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8"/>
          <p:cNvGrpSpPr/>
          <p:nvPr/>
        </p:nvGrpSpPr>
        <p:grpSpPr>
          <a:xfrm>
            <a:off x="284165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7"/>
            <a:ext cx="587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4A42-F5AA-6C46-9634-215902B698AD}" type="datetimeFigureOut">
              <a:rPr lang="en-US" smtClean="0"/>
              <a:pPr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4" y="443755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4A42-F5AA-6C46-9634-215902B698AD}" type="datetimeFigureOut">
              <a:rPr lang="en-US" smtClean="0"/>
              <a:pPr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2B0E-D04F-1549-B818-56DFCD1854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5" y="4801576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5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7"/>
            <a:ext cx="587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9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9" y="5862919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5" y="1577848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4A42-F5AA-6C46-9634-215902B698AD}" type="datetimeFigureOut">
              <a:rPr lang="en-US" smtClean="0"/>
              <a:pPr/>
              <a:t>10/9/23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2B0E-D04F-1549-B818-56DFCD185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5" y="1577848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7"/>
            <a:ext cx="3931920" cy="83325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7"/>
            <a:ext cx="3931920" cy="83325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4A42-F5AA-6C46-9634-215902B698AD}" type="datetimeFigureOut">
              <a:rPr lang="en-US" smtClean="0"/>
              <a:pPr/>
              <a:t>10/9/23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2B0E-D04F-1549-B818-56DFCD185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5" y="1577848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4A42-F5AA-6C46-9634-215902B698AD}" type="datetimeFigureOut">
              <a:rPr lang="en-US" smtClean="0"/>
              <a:pPr/>
              <a:t>10/9/23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2B0E-D04F-1549-B818-56DFCD185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4A42-F5AA-6C46-9634-215902B698AD}" type="datetimeFigureOut">
              <a:rPr lang="en-US" smtClean="0"/>
              <a:pPr/>
              <a:t>10/9/23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2B0E-D04F-1549-B818-56DFCD1854C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5" y="452719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5" y="2133601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2CB4A42-F5AA-6C46-9634-215902B698AD}" type="datetimeFigureOut">
              <a:rPr lang="en-US" smtClean="0"/>
              <a:pPr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61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FBC2B0E-D04F-1549-B818-56DFCD1854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5" y="630383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900" dirty="0"/>
              <a:t>French Absolutism, Enlightenment, &amp; Revolution!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8305612" cy="484632"/>
          </a:xfrm>
        </p:spPr>
        <p:txBody>
          <a:bodyPr>
            <a:normAutofit/>
          </a:bodyPr>
          <a:lstStyle/>
          <a:p>
            <a:r>
              <a:rPr lang="en-US" sz="2400" dirty="0"/>
              <a:t>Outcome: The Enlightenment</a:t>
            </a:r>
          </a:p>
          <a:p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7364" y="2380791"/>
            <a:ext cx="5834695" cy="41337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John Locke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270" y="2074594"/>
            <a:ext cx="3251774" cy="4494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Enlightenment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2133601"/>
            <a:ext cx="9143999" cy="399256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4"/>
            </a:pPr>
            <a:r>
              <a:rPr lang="en-US" dirty="0"/>
              <a:t>Views on Government: </a:t>
            </a:r>
            <a:r>
              <a:rPr lang="en-US" b="1" u="sng" dirty="0">
                <a:solidFill>
                  <a:srgbClr val="0000FF"/>
                </a:solidFill>
              </a:rPr>
              <a:t>John Locke</a:t>
            </a:r>
          </a:p>
          <a:p>
            <a:pPr marL="788670" lvl="1" indent="-514350">
              <a:buClr>
                <a:schemeClr val="accent1"/>
              </a:buClr>
              <a:buFont typeface="+mj-lt"/>
              <a:buAutoNum type="alphaLcPeriod"/>
            </a:pPr>
            <a:r>
              <a:rPr lang="en-US" sz="2100" dirty="0"/>
              <a:t>More </a:t>
            </a:r>
            <a:r>
              <a:rPr lang="en-US" sz="2100" b="1" u="sng" dirty="0">
                <a:solidFill>
                  <a:srgbClr val="0000FF"/>
                </a:solidFill>
              </a:rPr>
              <a:t>positive</a:t>
            </a:r>
            <a:r>
              <a:rPr lang="en-US" sz="2100" dirty="0"/>
              <a:t> view than Hobbes; people could </a:t>
            </a:r>
            <a:r>
              <a:rPr lang="en-US" sz="2100" b="1" u="sng" dirty="0">
                <a:solidFill>
                  <a:srgbClr val="0000FF"/>
                </a:solidFill>
              </a:rPr>
              <a:t>learn</a:t>
            </a:r>
            <a:r>
              <a:rPr lang="en-US" sz="2100" dirty="0"/>
              <a:t> from experiences and </a:t>
            </a:r>
            <a:r>
              <a:rPr lang="en-US" sz="2100" b="1" u="sng" dirty="0">
                <a:solidFill>
                  <a:srgbClr val="0000FF"/>
                </a:solidFill>
              </a:rPr>
              <a:t>improve</a:t>
            </a:r>
            <a:r>
              <a:rPr lang="en-US" sz="2100" dirty="0"/>
              <a:t> themselves</a:t>
            </a:r>
          </a:p>
          <a:p>
            <a:pPr marL="788670" lvl="1" indent="-514350">
              <a:buClr>
                <a:schemeClr val="accent1"/>
              </a:buClr>
              <a:buFont typeface="+mj-lt"/>
              <a:buAutoNum type="alphaLcPeriod"/>
            </a:pPr>
            <a:r>
              <a:rPr lang="en-US" sz="2100" dirty="0"/>
              <a:t>All </a:t>
            </a:r>
            <a:r>
              <a:rPr lang="en-US" sz="2000" dirty="0"/>
              <a:t>people are born </a:t>
            </a:r>
            <a:r>
              <a:rPr lang="en-US" sz="2100" b="1" u="sng" dirty="0">
                <a:solidFill>
                  <a:srgbClr val="0000FF"/>
                </a:solidFill>
              </a:rPr>
              <a:t>free</a:t>
            </a:r>
            <a:r>
              <a:rPr lang="en-US" sz="2100" dirty="0"/>
              <a:t> and </a:t>
            </a:r>
            <a:r>
              <a:rPr lang="en-US" sz="2100" b="1" u="sng" dirty="0">
                <a:solidFill>
                  <a:srgbClr val="0000FF"/>
                </a:solidFill>
              </a:rPr>
              <a:t>equal</a:t>
            </a:r>
            <a:r>
              <a:rPr lang="en-US" sz="2100" dirty="0"/>
              <a:t> with three natural rights: </a:t>
            </a:r>
            <a:r>
              <a:rPr lang="en-US" sz="2100" b="1" u="sng" dirty="0">
                <a:solidFill>
                  <a:srgbClr val="0000FF"/>
                </a:solidFill>
              </a:rPr>
              <a:t>life, </a:t>
            </a:r>
            <a:r>
              <a:rPr lang="en-US" sz="2000" b="1" u="sng" dirty="0">
                <a:solidFill>
                  <a:srgbClr val="0000FF"/>
                </a:solidFill>
              </a:rPr>
              <a:t>liberty, </a:t>
            </a:r>
            <a:r>
              <a:rPr lang="en-US" sz="2000" dirty="0"/>
              <a:t>and </a:t>
            </a:r>
            <a:r>
              <a:rPr lang="en-US" sz="2000" b="1" u="sng" dirty="0">
                <a:solidFill>
                  <a:srgbClr val="0000FF"/>
                </a:solidFill>
              </a:rPr>
              <a:t>property.</a:t>
            </a:r>
          </a:p>
          <a:p>
            <a:pPr marL="788670" lvl="1" indent="-514350">
              <a:buClr>
                <a:schemeClr val="accent1"/>
              </a:buClr>
              <a:buFont typeface="+mj-lt"/>
              <a:buAutoNum type="alphaLcPeriod"/>
            </a:pPr>
            <a:r>
              <a:rPr lang="en-US" sz="2100" dirty="0"/>
              <a:t>The </a:t>
            </a:r>
            <a:r>
              <a:rPr lang="en-US" sz="2000" dirty="0"/>
              <a:t>purpose of government </a:t>
            </a:r>
            <a:r>
              <a:rPr lang="en-US" sz="2100" dirty="0"/>
              <a:t>is to </a:t>
            </a:r>
            <a:r>
              <a:rPr lang="en-US" sz="2100" b="1" u="sng" dirty="0">
                <a:solidFill>
                  <a:srgbClr val="0000FF"/>
                </a:solidFill>
              </a:rPr>
              <a:t>protect</a:t>
            </a:r>
            <a:r>
              <a:rPr lang="en-US" sz="2100" dirty="0"/>
              <a:t> these rights, </a:t>
            </a:r>
            <a:r>
              <a:rPr lang="en-US" sz="2000" dirty="0"/>
              <a:t>if they fail to do so</a:t>
            </a:r>
            <a:r>
              <a:rPr lang="en-US" sz="2100" dirty="0"/>
              <a:t>, the citizens have the right to </a:t>
            </a:r>
            <a:r>
              <a:rPr lang="en-US" sz="2100" b="1" u="sng" dirty="0">
                <a:solidFill>
                  <a:srgbClr val="0000FF"/>
                </a:solidFill>
              </a:rPr>
              <a:t>over throw </a:t>
            </a:r>
            <a:r>
              <a:rPr lang="en-US" sz="2100" dirty="0"/>
              <a:t>it.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Enlightenment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1896180"/>
            <a:ext cx="9143999" cy="4686784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5"/>
            </a:pPr>
            <a:r>
              <a:rPr lang="en-US" dirty="0"/>
              <a:t>The </a:t>
            </a:r>
            <a:r>
              <a:rPr lang="en-US" dirty="0" err="1"/>
              <a:t>Philosophes</a:t>
            </a:r>
            <a:r>
              <a:rPr lang="en-US" dirty="0"/>
              <a:t> Advocate Reason</a:t>
            </a:r>
          </a:p>
          <a:p>
            <a:pPr marL="788670" lvl="1" indent="-514350">
              <a:buClr>
                <a:schemeClr val="accent1"/>
              </a:buClr>
              <a:buFont typeface="+mj-lt"/>
              <a:buAutoNum type="alphaLcPeriod"/>
            </a:pPr>
            <a:r>
              <a:rPr lang="en-US" b="1" u="sng" dirty="0">
                <a:solidFill>
                  <a:srgbClr val="0000FF"/>
                </a:solidFill>
              </a:rPr>
              <a:t>Social critics</a:t>
            </a:r>
            <a:r>
              <a:rPr lang="en-US" dirty="0"/>
              <a:t> in France during the 1700s were known as </a:t>
            </a:r>
            <a:r>
              <a:rPr lang="en-US" b="1" u="sng" dirty="0" err="1">
                <a:solidFill>
                  <a:srgbClr val="0000FF"/>
                </a:solidFill>
              </a:rPr>
              <a:t>philosophes</a:t>
            </a:r>
            <a:endParaRPr lang="en-US" b="1" u="sng" dirty="0">
              <a:solidFill>
                <a:srgbClr val="0000FF"/>
              </a:solidFill>
            </a:endParaRPr>
          </a:p>
          <a:p>
            <a:pPr marL="788670" lvl="1" indent="-514350">
              <a:buClr>
                <a:schemeClr val="accent1"/>
              </a:buClr>
              <a:buFont typeface="+mj-lt"/>
              <a:buAutoNum type="alphaLcPeriod"/>
            </a:pPr>
            <a:r>
              <a:rPr lang="en-US" dirty="0"/>
              <a:t>Five concepts formed their core beliefs: </a:t>
            </a:r>
            <a:r>
              <a:rPr lang="en-US" b="1" u="sng" dirty="0">
                <a:solidFill>
                  <a:srgbClr val="0000FF"/>
                </a:solidFill>
              </a:rPr>
              <a:t>Reason, Nature, Happiness, Progress, Liberty</a:t>
            </a:r>
          </a:p>
          <a:p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4574" y="3449505"/>
            <a:ext cx="4237476" cy="31334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Enlightenment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1896180"/>
            <a:ext cx="9143999" cy="4686784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5"/>
            </a:pPr>
            <a:r>
              <a:rPr lang="en-US" dirty="0"/>
              <a:t>The </a:t>
            </a:r>
            <a:r>
              <a:rPr lang="en-US" dirty="0" err="1"/>
              <a:t>Philosophes</a:t>
            </a:r>
            <a:r>
              <a:rPr lang="en-US" dirty="0"/>
              <a:t> Advocate Reason</a:t>
            </a:r>
          </a:p>
          <a:p>
            <a:pPr marL="788670" lvl="1" indent="-514350">
              <a:buClr>
                <a:schemeClr val="accent1"/>
              </a:buClr>
              <a:buFont typeface="+mj-lt"/>
              <a:buAutoNum type="alphaLcPeriod" startAt="3"/>
            </a:pPr>
            <a:r>
              <a:rPr lang="en-US" b="1" u="sng" dirty="0">
                <a:solidFill>
                  <a:srgbClr val="0000FF"/>
                </a:solidFill>
              </a:rPr>
              <a:t>Voltaire</a:t>
            </a:r>
            <a:r>
              <a:rPr lang="en-US" dirty="0"/>
              <a:t> was the most brilliant and influential of the </a:t>
            </a:r>
            <a:r>
              <a:rPr lang="en-US" dirty="0" err="1"/>
              <a:t>philosophes</a:t>
            </a:r>
            <a:endParaRPr lang="en-US" dirty="0"/>
          </a:p>
          <a:p>
            <a:pPr marL="788670" lvl="1" indent="-514350">
              <a:buClr>
                <a:schemeClr val="accent1"/>
              </a:buClr>
              <a:buFont typeface="+mj-lt"/>
              <a:buAutoNum type="alphaLcPeriod" startAt="3"/>
            </a:pPr>
            <a:r>
              <a:rPr lang="en-US" dirty="0"/>
              <a:t>He used </a:t>
            </a:r>
            <a:r>
              <a:rPr lang="en-US" b="1" u="sng" dirty="0">
                <a:solidFill>
                  <a:srgbClr val="0000FF"/>
                </a:solidFill>
              </a:rPr>
              <a:t>satire</a:t>
            </a:r>
            <a:r>
              <a:rPr lang="en-US" dirty="0"/>
              <a:t> against the clergy, aristocracy, and government</a:t>
            </a:r>
          </a:p>
          <a:p>
            <a:pPr marL="788670" lvl="1" indent="-514350">
              <a:buClr>
                <a:schemeClr val="accent1"/>
              </a:buClr>
              <a:buFont typeface="+mj-lt"/>
              <a:buAutoNum type="alphaLcPeriod" startAt="3"/>
            </a:pPr>
            <a:r>
              <a:rPr lang="en-US" dirty="0"/>
              <a:t>Even though Voltaire made enemies, he never stopped fighting for </a:t>
            </a:r>
            <a:r>
              <a:rPr lang="en-US" b="1" u="sng" dirty="0">
                <a:solidFill>
                  <a:srgbClr val="0000FF"/>
                </a:solidFill>
              </a:rPr>
              <a:t>tolerance, </a:t>
            </a:r>
            <a:r>
              <a:rPr lang="en-US" dirty="0"/>
              <a:t>reason, freedom of </a:t>
            </a:r>
            <a:r>
              <a:rPr lang="en-US" b="1" u="sng" dirty="0">
                <a:solidFill>
                  <a:srgbClr val="0000FF"/>
                </a:solidFill>
              </a:rPr>
              <a:t>religion</a:t>
            </a:r>
            <a:r>
              <a:rPr lang="en-US" dirty="0"/>
              <a:t> and freedom of </a:t>
            </a:r>
            <a:r>
              <a:rPr lang="en-US" b="1" u="sng" dirty="0">
                <a:solidFill>
                  <a:srgbClr val="0000FF"/>
                </a:solidFill>
              </a:rPr>
              <a:t>speech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1169" y="4108516"/>
            <a:ext cx="2062040" cy="2474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Enlightenment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1896180"/>
            <a:ext cx="9143999" cy="4686784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5"/>
            </a:pPr>
            <a:r>
              <a:rPr lang="en-US" dirty="0"/>
              <a:t>The </a:t>
            </a:r>
            <a:r>
              <a:rPr lang="en-US" dirty="0" err="1"/>
              <a:t>Philosophes</a:t>
            </a:r>
            <a:r>
              <a:rPr lang="en-US" dirty="0"/>
              <a:t> Advocate Reason</a:t>
            </a:r>
          </a:p>
          <a:p>
            <a:pPr marL="788670" lvl="1" indent="-514350">
              <a:buClr>
                <a:schemeClr val="accent1"/>
              </a:buClr>
              <a:buFont typeface="+mj-lt"/>
              <a:buAutoNum type="alphaLcPeriod" startAt="6"/>
            </a:pPr>
            <a:r>
              <a:rPr lang="en-US" sz="2471" b="1" u="sng" dirty="0">
                <a:solidFill>
                  <a:srgbClr val="0000FF"/>
                </a:solidFill>
              </a:rPr>
              <a:t>Montesquieu</a:t>
            </a:r>
            <a:r>
              <a:rPr lang="en-US" sz="2471" dirty="0"/>
              <a:t> believed </a:t>
            </a:r>
            <a:r>
              <a:rPr lang="en-US" sz="2471" b="1" u="sng" dirty="0">
                <a:solidFill>
                  <a:srgbClr val="0000FF"/>
                </a:solidFill>
              </a:rPr>
              <a:t>Britain</a:t>
            </a:r>
            <a:r>
              <a:rPr lang="en-US" sz="2471" dirty="0"/>
              <a:t> was best-governed and helped influence creation of US government</a:t>
            </a:r>
          </a:p>
          <a:p>
            <a:pPr marL="788670" lvl="1" indent="-514350">
              <a:buClr>
                <a:schemeClr val="accent1"/>
              </a:buClr>
              <a:buFont typeface="+mj-lt"/>
              <a:buAutoNum type="alphaLcPeriod" startAt="6"/>
            </a:pPr>
            <a:r>
              <a:rPr lang="en-US" b="1" u="sng" dirty="0">
                <a:solidFill>
                  <a:srgbClr val="0000FF"/>
                </a:solidFill>
              </a:rPr>
              <a:t>Rousseau</a:t>
            </a:r>
            <a:r>
              <a:rPr lang="en-US" dirty="0"/>
              <a:t> was passionately committed to individual </a:t>
            </a:r>
            <a:r>
              <a:rPr lang="en-US" b="1" u="sng" dirty="0">
                <a:solidFill>
                  <a:srgbClr val="0000FF"/>
                </a:solidFill>
              </a:rPr>
              <a:t>freedoms</a:t>
            </a:r>
          </a:p>
          <a:p>
            <a:pPr marL="788670" lvl="1" indent="-514350">
              <a:buClr>
                <a:schemeClr val="accent1"/>
              </a:buClr>
              <a:buFont typeface="+mj-lt"/>
              <a:buAutoNum type="alphaLcPeriod" startAt="6"/>
            </a:pPr>
            <a:r>
              <a:rPr lang="en-US" sz="2471" b="1" u="sng" dirty="0" err="1">
                <a:solidFill>
                  <a:srgbClr val="0000FF"/>
                </a:solidFill>
              </a:rPr>
              <a:t>Beccaria</a:t>
            </a:r>
            <a:r>
              <a:rPr lang="en-US" sz="2471" dirty="0"/>
              <a:t> was interested in the </a:t>
            </a:r>
            <a:r>
              <a:rPr lang="en-US" sz="2471" b="1" u="sng" dirty="0">
                <a:solidFill>
                  <a:srgbClr val="0000FF"/>
                </a:solidFill>
              </a:rPr>
              <a:t>justice</a:t>
            </a:r>
            <a:r>
              <a:rPr lang="en-US" sz="2471" dirty="0"/>
              <a:t> system; laws existed to preserve social order, not to </a:t>
            </a:r>
            <a:r>
              <a:rPr lang="en-US" sz="2471" b="1" u="sng" dirty="0">
                <a:solidFill>
                  <a:srgbClr val="0000FF"/>
                </a:solidFill>
              </a:rPr>
              <a:t>avenge crimes.</a:t>
            </a:r>
          </a:p>
          <a:p>
            <a:pPr marL="788670" lvl="1" indent="-514350">
              <a:buClr>
                <a:schemeClr val="accent1"/>
              </a:buClr>
              <a:buFont typeface="+mj-lt"/>
              <a:buAutoNum type="alphaLcPeriod" startAt="6"/>
            </a:pPr>
            <a:r>
              <a:rPr lang="en-US" b="1" u="sng" dirty="0">
                <a:solidFill>
                  <a:srgbClr val="0000FF"/>
                </a:solidFill>
              </a:rPr>
              <a:t>Mary Wollstonecraft</a:t>
            </a:r>
            <a:r>
              <a:rPr lang="en-US" dirty="0"/>
              <a:t> argued that women’s </a:t>
            </a:r>
            <a:r>
              <a:rPr lang="en-US" b="1" u="sng" dirty="0">
                <a:solidFill>
                  <a:srgbClr val="0000FF"/>
                </a:solidFill>
              </a:rPr>
              <a:t>education</a:t>
            </a:r>
            <a:r>
              <a:rPr lang="en-US" dirty="0"/>
              <a:t> should not be secondary to men’s and that women need to education to become more virtuous and useful.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 Wollstonecraft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846" y="1911410"/>
            <a:ext cx="7080108" cy="44126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2133601"/>
            <a:ext cx="9143999" cy="3992563"/>
          </a:xfrm>
        </p:spPr>
        <p:txBody>
          <a:bodyPr/>
          <a:lstStyle/>
          <a:p>
            <a:r>
              <a:rPr lang="en-US" sz="1900" dirty="0"/>
              <a:t>Result: The Enlightenment writers </a:t>
            </a:r>
            <a:r>
              <a:rPr lang="en-US" sz="1900" b="1" u="sng" dirty="0">
                <a:solidFill>
                  <a:srgbClr val="0000FF"/>
                </a:solidFill>
              </a:rPr>
              <a:t>challenged</a:t>
            </a:r>
            <a:r>
              <a:rPr lang="en-US" sz="1900" dirty="0"/>
              <a:t> </a:t>
            </a:r>
            <a:r>
              <a:rPr lang="en-US" sz="1800" dirty="0"/>
              <a:t>long held beliefs and ideas </a:t>
            </a:r>
            <a:r>
              <a:rPr lang="en-US" sz="1900" dirty="0"/>
              <a:t>about society.  They challenged the </a:t>
            </a:r>
            <a:r>
              <a:rPr lang="en-US" sz="1900" b="1" u="sng" dirty="0">
                <a:solidFill>
                  <a:srgbClr val="0000FF"/>
                </a:solidFill>
              </a:rPr>
              <a:t>church,</a:t>
            </a:r>
            <a:r>
              <a:rPr lang="en-US" sz="1900" dirty="0"/>
              <a:t> state, monarchs, and </a:t>
            </a:r>
            <a:r>
              <a:rPr lang="en-US" sz="1900" b="1" u="sng" dirty="0">
                <a:solidFill>
                  <a:srgbClr val="0000FF"/>
                </a:solidFill>
              </a:rPr>
              <a:t>unequal</a:t>
            </a:r>
            <a:r>
              <a:rPr lang="en-US" sz="1900" dirty="0"/>
              <a:t> social classes.  These ideas would spread and ultimately help start two of the most </a:t>
            </a:r>
            <a:r>
              <a:rPr lang="en-US" sz="1900" b="1" u="sng" dirty="0">
                <a:solidFill>
                  <a:srgbClr val="0000FF"/>
                </a:solidFill>
              </a:rPr>
              <a:t>influential events </a:t>
            </a:r>
            <a:r>
              <a:rPr lang="en-US" sz="1900" dirty="0"/>
              <a:t>of World History: The </a:t>
            </a:r>
            <a:r>
              <a:rPr lang="en-US" sz="1900" b="1" u="sng" dirty="0">
                <a:solidFill>
                  <a:srgbClr val="0000FF"/>
                </a:solidFill>
              </a:rPr>
              <a:t>American</a:t>
            </a:r>
            <a:r>
              <a:rPr lang="en-US" sz="1900" dirty="0"/>
              <a:t> and </a:t>
            </a:r>
            <a:r>
              <a:rPr lang="en-US" sz="1900" b="1" u="sng" dirty="0">
                <a:solidFill>
                  <a:srgbClr val="0000FF"/>
                </a:solidFill>
              </a:rPr>
              <a:t>French Revolutions</a:t>
            </a:r>
            <a:r>
              <a:rPr lang="en-US" sz="1900" dirty="0"/>
              <a:t>.</a:t>
            </a:r>
          </a:p>
          <a:p>
            <a:endParaRPr lang="en-US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5146" y="3875088"/>
            <a:ext cx="6412155" cy="2251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Constructive Response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5" y="2133601"/>
            <a:ext cx="8574087" cy="3992563"/>
          </a:xfrm>
        </p:spPr>
        <p:txBody>
          <a:bodyPr>
            <a:normAutofit/>
          </a:bodyPr>
          <a:lstStyle/>
          <a:p>
            <a:pPr marL="1033272" indent="-914400">
              <a:buFont typeface="+mj-lt"/>
              <a:buAutoNum type="arabicPeriod" startAt="2"/>
            </a:pPr>
            <a:r>
              <a:rPr lang="en-US" sz="4600" dirty="0"/>
              <a:t>What was the Enlightenment and who were some of the key contributors?</a:t>
            </a:r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5832">
            <a:off x="6221923" y="4274680"/>
            <a:ext cx="2307255" cy="23192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Constructive Response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5" y="2133601"/>
            <a:ext cx="8574087" cy="3992563"/>
          </a:xfrm>
        </p:spPr>
        <p:txBody>
          <a:bodyPr>
            <a:normAutofit/>
          </a:bodyPr>
          <a:lstStyle/>
          <a:p>
            <a:pPr marL="1033272" indent="-914400">
              <a:buFont typeface="+mj-lt"/>
              <a:buAutoNum type="arabicPeriod" startAt="2"/>
            </a:pPr>
            <a:r>
              <a:rPr lang="en-US" sz="4600" dirty="0"/>
              <a:t>What was the Enlightenment and who were some of the key contributors?</a:t>
            </a:r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5832">
            <a:off x="6240321" y="4277610"/>
            <a:ext cx="2288391" cy="23192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Will We Learn?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5" y="2133601"/>
            <a:ext cx="8574087" cy="3992563"/>
          </a:xfrm>
        </p:spPr>
        <p:txBody>
          <a:bodyPr>
            <a:normAutofit/>
          </a:bodyPr>
          <a:lstStyle/>
          <a:p>
            <a:pPr marL="852678" indent="-742950">
              <a:buFont typeface="+mj-lt"/>
              <a:buAutoNum type="arabicPeriod"/>
            </a:pPr>
            <a:r>
              <a:rPr lang="en-US" sz="3800" dirty="0"/>
              <a:t>What is the Enlightenment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/>
              <a:t>Thomas Hobbes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/>
              <a:t>John Locke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/>
              <a:t>The </a:t>
            </a:r>
            <a:r>
              <a:rPr lang="en-US" sz="3800" dirty="0" err="1"/>
              <a:t>Philosophes</a:t>
            </a:r>
            <a:endParaRPr lang="en-US" sz="3800" dirty="0"/>
          </a:p>
          <a:p>
            <a:pPr marL="852678" indent="-742950">
              <a:buFont typeface="+mj-lt"/>
              <a:buAutoNum type="arabicPeriod"/>
            </a:pPr>
            <a:endParaRPr lang="en-US" sz="38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Scientific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96181"/>
            <a:ext cx="9144000" cy="4597343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Setting the Stage: The Renaissance &amp; The Reformation</a:t>
            </a:r>
            <a:endParaRPr lang="en-US" sz="2400" dirty="0"/>
          </a:p>
          <a:p>
            <a:pPr marL="788670" lvl="1" indent="-514350">
              <a:buClr>
                <a:schemeClr val="accent1"/>
              </a:buClr>
              <a:buFont typeface="+mj-lt"/>
              <a:buAutoNum type="alphaLcPeriod"/>
            </a:pPr>
            <a:r>
              <a:rPr lang="en-US" sz="2000" dirty="0"/>
              <a:t>The Renaissance, a rebirth of </a:t>
            </a:r>
            <a:r>
              <a:rPr lang="en-US" sz="2000" b="1" u="sng" dirty="0">
                <a:solidFill>
                  <a:srgbClr val="0000FF"/>
                </a:solidFill>
              </a:rPr>
              <a:t>learning</a:t>
            </a:r>
            <a:r>
              <a:rPr lang="en-US" sz="2000" dirty="0"/>
              <a:t> and the arts, inspired a spirit of </a:t>
            </a:r>
            <a:r>
              <a:rPr lang="en-US" sz="2000" b="1" u="sng" dirty="0">
                <a:solidFill>
                  <a:srgbClr val="0000FF"/>
                </a:solidFill>
              </a:rPr>
              <a:t>curiosity</a:t>
            </a:r>
            <a:r>
              <a:rPr lang="en-US" sz="2000" dirty="0"/>
              <a:t>     in many fields.</a:t>
            </a:r>
          </a:p>
          <a:p>
            <a:pPr marL="788670" lvl="1" indent="-514350">
              <a:buClr>
                <a:schemeClr val="accent1"/>
              </a:buClr>
              <a:buFont typeface="+mj-lt"/>
              <a:buAutoNum type="alphaLcPeriod"/>
            </a:pPr>
            <a:r>
              <a:rPr lang="en-US" sz="2000" dirty="0"/>
              <a:t>Scholars began to </a:t>
            </a:r>
            <a:r>
              <a:rPr lang="en-US" sz="2000" b="1" u="sng" dirty="0">
                <a:solidFill>
                  <a:srgbClr val="0000FF"/>
                </a:solidFill>
              </a:rPr>
              <a:t>question ideas</a:t>
            </a:r>
            <a:r>
              <a:rPr lang="en-US" sz="2000" dirty="0"/>
              <a:t> that had been accepted for hundreds of years</a:t>
            </a:r>
          </a:p>
          <a:p>
            <a:pPr marL="788670" lvl="1" indent="-514350">
              <a:buClr>
                <a:schemeClr val="accent1"/>
              </a:buClr>
              <a:buFont typeface="+mj-lt"/>
              <a:buAutoNum type="alphaLcPeriod"/>
            </a:pPr>
            <a:r>
              <a:rPr lang="en-US" sz="2000" dirty="0"/>
              <a:t>The Reformation prompted religious followers to challenge accepted ways of thinking about </a:t>
            </a:r>
            <a:r>
              <a:rPr lang="en-US" sz="2000" b="1" u="sng" dirty="0">
                <a:solidFill>
                  <a:srgbClr val="0000FF"/>
                </a:solidFill>
              </a:rPr>
              <a:t>God</a:t>
            </a:r>
            <a:r>
              <a:rPr lang="en-US" sz="2000" dirty="0"/>
              <a:t> and </a:t>
            </a:r>
            <a:r>
              <a:rPr lang="en-US" sz="2000" b="1" u="sng" dirty="0">
                <a:solidFill>
                  <a:srgbClr val="0000FF"/>
                </a:solidFill>
              </a:rPr>
              <a:t>salvation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7198" y="4385323"/>
            <a:ext cx="4351334" cy="23760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Enlightenment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2133601"/>
            <a:ext cx="9143999" cy="3992563"/>
          </a:xfrm>
        </p:spPr>
        <p:txBody>
          <a:bodyPr/>
          <a:lstStyle/>
          <a:p>
            <a:pPr marL="514350" lvl="0" indent="-514350">
              <a:buFont typeface="+mj-lt"/>
              <a:buAutoNum type="arabicPeriod" startAt="2"/>
            </a:pPr>
            <a:r>
              <a:rPr lang="en-US" dirty="0"/>
              <a:t>The Enlightenment</a:t>
            </a:r>
          </a:p>
          <a:p>
            <a:pPr marL="788670" lvl="1" indent="-514350">
              <a:buClr>
                <a:schemeClr val="accent1"/>
              </a:buClr>
              <a:buFont typeface="+mj-lt"/>
              <a:buAutoNum type="alphaLcPeriod"/>
            </a:pPr>
            <a:r>
              <a:rPr lang="en-US" sz="2000" dirty="0"/>
              <a:t>Not only did new ways of thinking apply to science, but were also applied to all aspects of </a:t>
            </a:r>
            <a:r>
              <a:rPr lang="en-US" sz="2000" b="1" u="sng" dirty="0">
                <a:solidFill>
                  <a:srgbClr val="0000FF"/>
                </a:solidFill>
              </a:rPr>
              <a:t>society</a:t>
            </a:r>
            <a:r>
              <a:rPr lang="en-US" sz="2000" dirty="0"/>
              <a:t>: </a:t>
            </a:r>
            <a:r>
              <a:rPr lang="en-US" sz="2000" b="1" u="sng" dirty="0">
                <a:solidFill>
                  <a:srgbClr val="0000FF"/>
                </a:solidFill>
              </a:rPr>
              <a:t>government,</a:t>
            </a:r>
            <a:r>
              <a:rPr lang="en-US" sz="2000" dirty="0"/>
              <a:t> religion, </a:t>
            </a:r>
            <a:r>
              <a:rPr lang="en-US" sz="2000" b="1" u="sng" dirty="0">
                <a:solidFill>
                  <a:srgbClr val="0000FF"/>
                </a:solidFill>
              </a:rPr>
              <a:t>economics,</a:t>
            </a:r>
            <a:r>
              <a:rPr lang="en-US" sz="2000" dirty="0"/>
              <a:t> and education.</a:t>
            </a:r>
          </a:p>
          <a:p>
            <a:pPr marL="788670" lvl="1" indent="-514350">
              <a:buClr>
                <a:schemeClr val="accent1"/>
              </a:buClr>
              <a:buFont typeface="+mj-lt"/>
              <a:buAutoNum type="alphaLcPeriod"/>
            </a:pPr>
            <a:r>
              <a:rPr lang="en-US" sz="2000" dirty="0"/>
              <a:t>This spurred on the Enlightenment: </a:t>
            </a:r>
            <a:r>
              <a:rPr lang="en-US" sz="2000" b="1" u="sng" dirty="0">
                <a:solidFill>
                  <a:srgbClr val="0000FF"/>
                </a:solidFill>
              </a:rPr>
              <a:t>a new intellectual movement that stressed reason and thought and the power for individuals to solve problems.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988" y="829563"/>
            <a:ext cx="8383962" cy="4627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12" y="914827"/>
            <a:ext cx="9067288" cy="491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Thomas Hobbes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327" y="1833037"/>
            <a:ext cx="4597307" cy="5024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Enlightenment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2133601"/>
            <a:ext cx="9143999" cy="3992563"/>
          </a:xfrm>
        </p:spPr>
        <p:txBody>
          <a:bodyPr/>
          <a:lstStyle/>
          <a:p>
            <a:pPr marL="514350" lvl="0" indent="-514350">
              <a:buFont typeface="+mj-lt"/>
              <a:buAutoNum type="arabicPeriod" startAt="3"/>
            </a:pPr>
            <a:r>
              <a:rPr lang="en-US" dirty="0"/>
              <a:t>Views on Government: </a:t>
            </a:r>
            <a:r>
              <a:rPr lang="en-US" b="1" u="sng" dirty="0">
                <a:solidFill>
                  <a:srgbClr val="0000FF"/>
                </a:solidFill>
              </a:rPr>
              <a:t>Thomas Hobbes</a:t>
            </a:r>
          </a:p>
          <a:p>
            <a:pPr marL="788670" lvl="1" indent="-514350">
              <a:buClr>
                <a:schemeClr val="accent1"/>
              </a:buClr>
              <a:buFont typeface="+mj-lt"/>
              <a:buAutoNum type="alphaLcPeriod"/>
            </a:pPr>
            <a:r>
              <a:rPr lang="en-US" sz="2000" dirty="0"/>
              <a:t>All humans are naturally </a:t>
            </a:r>
            <a:r>
              <a:rPr lang="en-US" sz="2000" b="1" u="sng" dirty="0">
                <a:solidFill>
                  <a:srgbClr val="0000FF"/>
                </a:solidFill>
              </a:rPr>
              <a:t>selfish</a:t>
            </a:r>
            <a:r>
              <a:rPr lang="en-US" sz="2000" dirty="0"/>
              <a:t> and </a:t>
            </a:r>
            <a:r>
              <a:rPr lang="en-US" sz="2000" b="1" u="sng" dirty="0">
                <a:solidFill>
                  <a:srgbClr val="0000FF"/>
                </a:solidFill>
              </a:rPr>
              <a:t>wicked</a:t>
            </a:r>
            <a:r>
              <a:rPr lang="en-US" sz="2000" dirty="0"/>
              <a:t> and we a strong ruler to govern.</a:t>
            </a:r>
          </a:p>
          <a:p>
            <a:pPr marL="788670" lvl="1" indent="-514350">
              <a:buClr>
                <a:schemeClr val="accent1"/>
              </a:buClr>
              <a:buFont typeface="+mj-lt"/>
              <a:buAutoNum type="alphaLcPeriod"/>
            </a:pPr>
            <a:r>
              <a:rPr lang="en-US" sz="2000" dirty="0"/>
              <a:t>Hobbes called for a </a:t>
            </a:r>
            <a:r>
              <a:rPr lang="en-US" sz="2000" b="1" u="sng" dirty="0">
                <a:solidFill>
                  <a:srgbClr val="0000FF"/>
                </a:solidFill>
              </a:rPr>
              <a:t>social contract</a:t>
            </a:r>
            <a:r>
              <a:rPr lang="en-US" sz="2000" dirty="0"/>
              <a:t>, a government where people agreed to give total control to a </a:t>
            </a:r>
            <a:r>
              <a:rPr lang="en-US" sz="2000" b="1" u="sng" dirty="0">
                <a:solidFill>
                  <a:srgbClr val="0000FF"/>
                </a:solidFill>
              </a:rPr>
              <a:t>monarch</a:t>
            </a:r>
            <a:r>
              <a:rPr lang="en-US" sz="2000" dirty="0"/>
              <a:t> because people acted in their own </a:t>
            </a:r>
            <a:r>
              <a:rPr lang="en-US" sz="2000" b="1" u="sng" dirty="0">
                <a:solidFill>
                  <a:srgbClr val="0000FF"/>
                </a:solidFill>
              </a:rPr>
              <a:t>self interest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289" y="3853893"/>
            <a:ext cx="5851631" cy="2754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227</TotalTime>
  <Words>510</Words>
  <Application>Microsoft Macintosh PowerPoint</Application>
  <PresentationFormat>On-screen Show (4:3)</PresentationFormat>
  <Paragraphs>49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Corbel</vt:lpstr>
      <vt:lpstr>Wingdings</vt:lpstr>
      <vt:lpstr>Spectrum</vt:lpstr>
      <vt:lpstr>French Absolutism, Enlightenment, &amp; Revolution!</vt:lpstr>
      <vt:lpstr>Constructive Response Questions</vt:lpstr>
      <vt:lpstr>What Will We Learn?</vt:lpstr>
      <vt:lpstr>The Scientific Revolution</vt:lpstr>
      <vt:lpstr>The Enlightenment</vt:lpstr>
      <vt:lpstr>PowerPoint Presentation</vt:lpstr>
      <vt:lpstr>PowerPoint Presentation</vt:lpstr>
      <vt:lpstr>Thomas Hobbes</vt:lpstr>
      <vt:lpstr>The Enlightenment</vt:lpstr>
      <vt:lpstr>John Locke</vt:lpstr>
      <vt:lpstr>The Enlightenment</vt:lpstr>
      <vt:lpstr>The Enlightenment</vt:lpstr>
      <vt:lpstr>The Enlightenment</vt:lpstr>
      <vt:lpstr>The Enlightenment</vt:lpstr>
      <vt:lpstr>Mary Wollstonecraft</vt:lpstr>
      <vt:lpstr>The Enlightenment</vt:lpstr>
      <vt:lpstr>Constructive Response Questions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Absolutism, Enlightenment, &amp; Revolution!</dc:title>
  <dc:creator>Karl Sagan</dc:creator>
  <cp:lastModifiedBy>dgreen</cp:lastModifiedBy>
  <cp:revision>16</cp:revision>
  <dcterms:created xsi:type="dcterms:W3CDTF">2015-09-21T18:19:47Z</dcterms:created>
  <dcterms:modified xsi:type="dcterms:W3CDTF">2023-10-09T15:26:37Z</dcterms:modified>
</cp:coreProperties>
</file>